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25"/>
  </p:notesMasterIdLst>
  <p:handoutMasterIdLst>
    <p:handoutMasterId r:id="rId26"/>
  </p:handoutMasterIdLst>
  <p:sldIdLst>
    <p:sldId id="1009" r:id="rId2"/>
    <p:sldId id="591" r:id="rId3"/>
    <p:sldId id="821" r:id="rId4"/>
    <p:sldId id="823" r:id="rId5"/>
    <p:sldId id="934" r:id="rId6"/>
    <p:sldId id="996" r:id="rId7"/>
    <p:sldId id="958" r:id="rId8"/>
    <p:sldId id="953" r:id="rId9"/>
    <p:sldId id="960" r:id="rId10"/>
    <p:sldId id="998" r:id="rId11"/>
    <p:sldId id="999" r:id="rId12"/>
    <p:sldId id="1008" r:id="rId13"/>
    <p:sldId id="1001" r:id="rId14"/>
    <p:sldId id="1003" r:id="rId15"/>
    <p:sldId id="1002" r:id="rId16"/>
    <p:sldId id="936" r:id="rId17"/>
    <p:sldId id="876" r:id="rId18"/>
    <p:sldId id="976" r:id="rId19"/>
    <p:sldId id="954" r:id="rId20"/>
    <p:sldId id="1005" r:id="rId21"/>
    <p:sldId id="1010" r:id="rId22"/>
    <p:sldId id="601" r:id="rId23"/>
    <p:sldId id="592" r:id="rId24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144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0000FF"/>
    <a:srgbClr val="CCFFFF"/>
    <a:srgbClr val="FFFFCC"/>
    <a:srgbClr val="EE1222"/>
    <a:srgbClr val="FF0000"/>
    <a:srgbClr val="FFCCFF"/>
    <a:srgbClr val="02F6D9"/>
    <a:srgbClr val="EC9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B38B82-5BE3-4A67-8CF0-88361BB4048E}" v="3" dt="2020-12-14T10:31:04.5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15"/>
    <p:restoredTop sz="94658"/>
  </p:normalViewPr>
  <p:slideViewPr>
    <p:cSldViewPr snapToGrid="0">
      <p:cViewPr varScale="1">
        <p:scale>
          <a:sx n="120" d="100"/>
          <a:sy n="120" d="100"/>
        </p:scale>
        <p:origin x="2112" y="184"/>
      </p:cViewPr>
      <p:guideLst>
        <p:guide orient="horz" pos="3144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7" d="100"/>
        <a:sy n="57" d="100"/>
      </p:scale>
      <p:origin x="0" y="-740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88928CA-6634-4F28-8EFB-F889CCCB4F4C}" type="datetime1">
              <a:rPr lang="en-US"/>
              <a:pPr>
                <a:defRPr/>
              </a:pPr>
              <a:t>10/15/24</a:t>
            </a:fld>
            <a:endParaRPr 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FFF652-52D6-4256-AB60-3207A6F9EF9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47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00.png>
</file>

<file path=ppt/media/image1050.png>
</file>

<file path=ppt/media/image1070.png>
</file>

<file path=ppt/media/image11.png>
</file>

<file path=ppt/media/image1110.png>
</file>

<file path=ppt/media/image1120.png>
</file>

<file path=ppt/media/image1130.png>
</file>

<file path=ppt/media/image1140.png>
</file>

<file path=ppt/media/image12.png>
</file>

<file path=ppt/media/image127.png>
</file>

<file path=ppt/media/image128.png>
</file>

<file path=ppt/media/image129.png>
</file>

<file path=ppt/media/image13.png>
</file>

<file path=ppt/media/image1340.png>
</file>

<file path=ppt/media/image138.png>
</file>

<file path=ppt/media/image139.png>
</file>

<file path=ppt/media/image14.png>
</file>

<file path=ppt/media/image140.png>
</file>

<file path=ppt/media/image1411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0.png>
</file>

<file path=ppt/media/image161.png>
</file>

<file path=ppt/media/image162.png>
</file>

<file path=ppt/media/image163.png>
</file>

<file path=ppt/media/image164.png>
</file>

<file path=ppt/media/image166.png>
</file>

<file path=ppt/media/image167.png>
</file>

<file path=ppt/media/image168.png>
</file>

<file path=ppt/media/image169.png>
</file>

<file path=ppt/media/image1711.png>
</file>

<file path=ppt/media/image2.png>
</file>

<file path=ppt/media/image3.png>
</file>

<file path=ppt/media/image4.png>
</file>

<file path=ppt/media/image5.png>
</file>

<file path=ppt/media/image60.png>
</file>

<file path=ppt/media/image7.png>
</file>

<file path=ppt/media/image730.png>
</file>

<file path=ppt/media/image740.png>
</file>

<file path=ppt/media/image750.png>
</file>

<file path=ppt/media/image760.png>
</file>

<file path=ppt/media/image770.png>
</file>

<file path=ppt/media/image780.png>
</file>

<file path=ppt/media/image790.png>
</file>

<file path=ppt/media/image80.png>
</file>

<file path=ppt/media/image800.png>
</file>

<file path=ppt/media/image810.png>
</file>

<file path=ppt/media/image820.png>
</file>

<file path=ppt/media/image830.png>
</file>

<file path=ppt/media/image93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325071-32EE-4A93-980C-5A1A144375BC}" type="datetime1">
              <a:rPr lang="en-US"/>
              <a:pPr>
                <a:defRPr/>
              </a:pPr>
              <a:t>10/15/24</a:t>
            </a:fld>
            <a:endParaRPr lang="en-US"/>
          </a:p>
        </p:txBody>
      </p:sp>
      <p:sp>
        <p:nvSpPr>
          <p:cNvPr id="911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0"/>
            <a:ext cx="5851525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E687F4F-F059-432C-A1F8-B98095E8E93B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1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203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21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40131991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22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2639022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75DFCDD-57D9-4D80-9D1C-148B7CE5AE5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10/15/24</a:t>
            </a:fld>
            <a:endParaRPr lang="en-US" altLang="en-US" sz="1300"/>
          </a:p>
        </p:txBody>
      </p:sp>
      <p:sp>
        <p:nvSpPr>
          <p:cNvPr id="16384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6384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1C508DE-D597-4F17-970C-E7212B58D58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</a:t>
            </a:fld>
            <a:endParaRPr lang="en-US" altLang="en-US" sz="1300"/>
          </a:p>
        </p:txBody>
      </p:sp>
      <p:sp>
        <p:nvSpPr>
          <p:cNvPr id="163845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DFF20395-451C-4374-B6ED-9C89A9375785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3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3846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3847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3848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63849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63850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0800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812CA12-B66F-42AB-80CB-BEF8EC8C0814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10/15/24</a:t>
            </a:fld>
            <a:endParaRPr lang="en-US" altLang="en-US" sz="1300"/>
          </a:p>
        </p:txBody>
      </p:sp>
      <p:sp>
        <p:nvSpPr>
          <p:cNvPr id="16486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6486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107F5C-D148-47FA-A509-A54116C5D5BC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</a:t>
            </a:fld>
            <a:endParaRPr lang="en-US" altLang="en-US" sz="1300"/>
          </a:p>
        </p:txBody>
      </p:sp>
      <p:sp>
        <p:nvSpPr>
          <p:cNvPr id="16486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4BC9C25C-2768-4010-A794-600BB0D8A4B3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4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487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487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487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6487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6487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77029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F7B7C7E-BB07-40AF-823E-FE8349A978A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10/15/24</a:t>
            </a:fld>
            <a:endParaRPr lang="en-US" altLang="en-US" sz="1300"/>
          </a:p>
        </p:txBody>
      </p:sp>
      <p:sp>
        <p:nvSpPr>
          <p:cNvPr id="15667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5667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746B80A-6B25-4F7A-8AD1-EA4E6408D6AA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7</a:t>
            </a:fld>
            <a:endParaRPr lang="en-US" altLang="en-US" sz="1300"/>
          </a:p>
        </p:txBody>
      </p:sp>
      <p:sp>
        <p:nvSpPr>
          <p:cNvPr id="156677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000467A7-2B0F-4852-A0A1-B4ED886638C0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7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78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79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80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56681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56682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3829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47698C6-A8F1-49F0-AE04-A81458D9B45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10/15/24</a:t>
            </a:fld>
            <a:endParaRPr lang="en-US" altLang="en-US" sz="1300"/>
          </a:p>
        </p:txBody>
      </p:sp>
      <p:sp>
        <p:nvSpPr>
          <p:cNvPr id="15565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5565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5F2EA9D-998A-4E74-89D1-D2076D839741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8</a:t>
            </a:fld>
            <a:endParaRPr lang="en-US" altLang="en-US" sz="1300"/>
          </a:p>
        </p:txBody>
      </p:sp>
      <p:sp>
        <p:nvSpPr>
          <p:cNvPr id="155653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64CE7F36-7616-417B-AB33-2A9A89854948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8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5654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5655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5656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55657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55658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0274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DA3CE42-9751-4667-B3B9-EF6B37ACC6CA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10/15/24</a:t>
            </a:fld>
            <a:endParaRPr lang="en-US" altLang="en-US" sz="1300"/>
          </a:p>
        </p:txBody>
      </p:sp>
      <p:sp>
        <p:nvSpPr>
          <p:cNvPr id="15974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5974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EEFF929-6AFC-4B07-ADCA-57FF8625615A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9</a:t>
            </a:fld>
            <a:endParaRPr lang="en-US" altLang="en-US" sz="1300"/>
          </a:p>
        </p:txBody>
      </p:sp>
      <p:sp>
        <p:nvSpPr>
          <p:cNvPr id="15974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1BA75A56-1842-4105-A7CC-8595103F0768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9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975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975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975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5975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5975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1008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F7B7C7E-BB07-40AF-823E-FE8349A978A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10/15/24</a:t>
            </a:fld>
            <a:endParaRPr lang="en-US" altLang="en-US" sz="1300"/>
          </a:p>
        </p:txBody>
      </p:sp>
      <p:sp>
        <p:nvSpPr>
          <p:cNvPr id="15667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5667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746B80A-6B25-4F7A-8AD1-EA4E6408D6AA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11</a:t>
            </a:fld>
            <a:endParaRPr lang="en-US" altLang="en-US" sz="1300"/>
          </a:p>
        </p:txBody>
      </p:sp>
      <p:sp>
        <p:nvSpPr>
          <p:cNvPr id="156677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000467A7-2B0F-4852-A0A1-B4ED886638C0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11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78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79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80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56681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56682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8485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11F7813-D684-4300-B5B8-A5BD54A73510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10/15/24</a:t>
            </a:fld>
            <a:endParaRPr lang="en-US" altLang="en-US" sz="1300"/>
          </a:p>
        </p:txBody>
      </p:sp>
      <p:sp>
        <p:nvSpPr>
          <p:cNvPr id="16281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6282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C2A21B7-D798-44A5-87E2-1CA8A4644B9D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19</a:t>
            </a:fld>
            <a:endParaRPr lang="en-US" altLang="en-US" sz="1300"/>
          </a:p>
        </p:txBody>
      </p:sp>
      <p:sp>
        <p:nvSpPr>
          <p:cNvPr id="16282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C2DBF905-B206-412C-9AF3-F0BE5562EA1A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19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6282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6282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4794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11F7813-D684-4300-B5B8-A5BD54A73510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10/15/24</a:t>
            </a:fld>
            <a:endParaRPr lang="en-US" altLang="en-US" sz="1300"/>
          </a:p>
        </p:txBody>
      </p:sp>
      <p:sp>
        <p:nvSpPr>
          <p:cNvPr id="16281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6282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C2A21B7-D798-44A5-87E2-1CA8A4644B9D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20</a:t>
            </a:fld>
            <a:endParaRPr lang="en-US" altLang="en-US" sz="1300"/>
          </a:p>
        </p:txBody>
      </p:sp>
      <p:sp>
        <p:nvSpPr>
          <p:cNvPr id="16282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C2DBF905-B206-412C-9AF3-F0BE5562EA1A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20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6282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6282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278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6273C-1F2F-431C-BD1C-8546A1EE5701}" type="datetime1">
              <a:rPr lang="en-US"/>
              <a:pPr>
                <a:defRPr/>
              </a:pPr>
              <a:t>10/15/24</a:t>
            </a:fld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© Amir Herzberg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2AF0-3F4E-4C7F-A3D1-E59385A618C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9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E378D-2C51-41A9-9CFC-B518BF0268F9}" type="datetime1">
              <a:rPr lang="en-US"/>
              <a:pPr>
                <a:defRPr/>
              </a:pPr>
              <a:t>10/15/24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49DABF-7902-413D-B4B9-3F3633F3E25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493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F32241-6740-49EA-AE42-455120AF158B}" type="datetime1">
              <a:rPr lang="en-US"/>
              <a:pPr>
                <a:defRPr/>
              </a:pPr>
              <a:t>10/15/24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© Amir Herzberg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9758C-9635-4B51-971E-0EBA745E228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676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9AF81-86C8-42BE-9FE7-8344B2A8D9CC}" type="datetime1">
              <a:rPr lang="en-US"/>
              <a:pPr>
                <a:defRPr/>
              </a:pPr>
              <a:t>10/15/24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8934D-7EC5-4767-94BA-6AA41C7401E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10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0A02-5BF8-49EE-ACB8-4FCBBE7AAC2D}" type="datetime1">
              <a:rPr lang="en-US"/>
              <a:pPr>
                <a:defRPr/>
              </a:pPr>
              <a:t>10/15/24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7237-B055-4510-921E-0537365C473F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26DCD2-7BB4-46F5-8D0E-79586276701E}" type="datetime1">
              <a:rPr lang="en-US"/>
              <a:pPr>
                <a:defRPr/>
              </a:pPr>
              <a:t>10/15/24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31635-4FA1-4FE9-9842-F993DD48D53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18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71FFC-C336-4731-B7DB-BD9DFC5634B0}" type="datetime1">
              <a:rPr lang="en-US"/>
              <a:pPr>
                <a:defRPr/>
              </a:pPr>
              <a:t>10/15/24</a:t>
            </a:fld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96C21-4B9F-4129-9CE0-7BA49FFB824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88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1DA6C-CB3E-4F55-BF7C-F65BC845CBC9}" type="datetime1">
              <a:rPr lang="en-US"/>
              <a:pPr>
                <a:defRPr/>
              </a:pPr>
              <a:t>10/15/24</a:t>
            </a:fld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BC885-442D-4533-A036-89E169523CA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A66FA-166B-454F-AF3E-C6BD5A86277D}" type="datetime1">
              <a:rPr lang="en-US"/>
              <a:pPr>
                <a:defRPr/>
              </a:pPr>
              <a:t>10/15/24</a:t>
            </a:fld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A6FC6-FE3D-4F44-AA45-B28E60E0E1E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262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FC622C-CAF7-43CD-8B73-AFAE8D85458C}" type="datetime1">
              <a:rPr lang="en-US"/>
              <a:pPr>
                <a:defRPr/>
              </a:pPr>
              <a:t>10/15/24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04E54-6371-4D36-BCD1-5A684FF0EC6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715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84D76-0910-4B1A-A748-C610C65F09D1}" type="datetime1">
              <a:rPr lang="en-US"/>
              <a:pPr>
                <a:defRPr/>
              </a:pPr>
              <a:t>10/15/24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BE311-231C-44B9-8789-693B6D40C0E9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86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32D4F0DF-62AB-489C-ADD9-BC5D8394659D}" type="datetime1">
              <a:rPr lang="en-US"/>
              <a:pPr>
                <a:defRPr/>
              </a:pPr>
              <a:t>10/15/24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 altLang="en-US"/>
              <a:t>http://AmirHerzberg.com</a:t>
            </a: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50696B61-880C-40B0-92F8-D00C8B9FE61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2" r:id="rId10"/>
    <p:sldLayoutId id="2147483733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9.png"/><Relationship Id="rId3" Type="http://schemas.openxmlformats.org/officeDocument/2006/relationships/image" Target="../media/image127.png"/><Relationship Id="rId7" Type="http://schemas.openxmlformats.org/officeDocument/2006/relationships/image" Target="../media/image1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7.emf"/><Relationship Id="rId5" Type="http://schemas.openxmlformats.org/officeDocument/2006/relationships/image" Target="../media/image7.png"/><Relationship Id="rId10" Type="http://schemas.openxmlformats.org/officeDocument/2006/relationships/image" Target="../media/image1340.png"/><Relationship Id="rId4" Type="http://schemas.openxmlformats.org/officeDocument/2006/relationships/image" Target="../media/image128.png"/><Relationship Id="rId9" Type="http://schemas.openxmlformats.org/officeDocument/2006/relationships/image" Target="../media/image14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0.png"/><Relationship Id="rId13" Type="http://schemas.openxmlformats.org/officeDocument/2006/relationships/image" Target="../media/image810.png"/><Relationship Id="rId3" Type="http://schemas.openxmlformats.org/officeDocument/2006/relationships/image" Target="../media/image730.png"/><Relationship Id="rId7" Type="http://schemas.openxmlformats.org/officeDocument/2006/relationships/image" Target="../media/image770.png"/><Relationship Id="rId12" Type="http://schemas.openxmlformats.org/officeDocument/2006/relationships/image" Target="../media/image800.png"/><Relationship Id="rId2" Type="http://schemas.openxmlformats.org/officeDocument/2006/relationships/image" Target="../media/image14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60.png"/><Relationship Id="rId11" Type="http://schemas.openxmlformats.org/officeDocument/2006/relationships/image" Target="../media/image60.png"/><Relationship Id="rId5" Type="http://schemas.openxmlformats.org/officeDocument/2006/relationships/image" Target="../media/image750.png"/><Relationship Id="rId15" Type="http://schemas.openxmlformats.org/officeDocument/2006/relationships/image" Target="../media/image830.png"/><Relationship Id="rId10" Type="http://schemas.openxmlformats.org/officeDocument/2006/relationships/image" Target="../media/image790.png"/><Relationship Id="rId4" Type="http://schemas.openxmlformats.org/officeDocument/2006/relationships/image" Target="../media/image740.png"/><Relationship Id="rId9" Type="http://schemas.openxmlformats.org/officeDocument/2006/relationships/image" Target="../media/image100.png"/><Relationship Id="rId14" Type="http://schemas.openxmlformats.org/officeDocument/2006/relationships/image" Target="../media/image82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3.png"/><Relationship Id="rId13" Type="http://schemas.openxmlformats.org/officeDocument/2006/relationships/image" Target="../media/image158.png"/><Relationship Id="rId18" Type="http://schemas.openxmlformats.org/officeDocument/2006/relationships/image" Target="../media/image163.png"/><Relationship Id="rId3" Type="http://schemas.openxmlformats.org/officeDocument/2006/relationships/image" Target="../media/image148.png"/><Relationship Id="rId7" Type="http://schemas.openxmlformats.org/officeDocument/2006/relationships/image" Target="../media/image152.png"/><Relationship Id="rId12" Type="http://schemas.openxmlformats.org/officeDocument/2006/relationships/image" Target="../media/image157.png"/><Relationship Id="rId17" Type="http://schemas.openxmlformats.org/officeDocument/2006/relationships/image" Target="../media/image162.png"/><Relationship Id="rId2" Type="http://schemas.openxmlformats.org/officeDocument/2006/relationships/image" Target="../media/image10.png"/><Relationship Id="rId16" Type="http://schemas.openxmlformats.org/officeDocument/2006/relationships/image" Target="../media/image16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1.png"/><Relationship Id="rId11" Type="http://schemas.openxmlformats.org/officeDocument/2006/relationships/image" Target="../media/image156.png"/><Relationship Id="rId5" Type="http://schemas.openxmlformats.org/officeDocument/2006/relationships/image" Target="../media/image150.png"/><Relationship Id="rId15" Type="http://schemas.openxmlformats.org/officeDocument/2006/relationships/image" Target="../media/image160.png"/><Relationship Id="rId10" Type="http://schemas.openxmlformats.org/officeDocument/2006/relationships/image" Target="../media/image155.png"/><Relationship Id="rId19" Type="http://schemas.openxmlformats.org/officeDocument/2006/relationships/image" Target="../media/image164.png"/><Relationship Id="rId4" Type="http://schemas.openxmlformats.org/officeDocument/2006/relationships/image" Target="../media/image149.png"/><Relationship Id="rId9" Type="http://schemas.openxmlformats.org/officeDocument/2006/relationships/image" Target="../media/image154.png"/><Relationship Id="rId14" Type="http://schemas.openxmlformats.org/officeDocument/2006/relationships/image" Target="../media/image159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0.png"/><Relationship Id="rId13" Type="http://schemas.openxmlformats.org/officeDocument/2006/relationships/image" Target="../media/image11.png"/><Relationship Id="rId3" Type="http://schemas.openxmlformats.org/officeDocument/2006/relationships/image" Target="../media/image930.png"/><Relationship Id="rId7" Type="http://schemas.openxmlformats.org/officeDocument/2006/relationships/image" Target="../media/image1050.png"/><Relationship Id="rId12" Type="http://schemas.openxmlformats.org/officeDocument/2006/relationships/image" Target="../media/image1140.png"/><Relationship Id="rId2" Type="http://schemas.openxmlformats.org/officeDocument/2006/relationships/image" Target="../media/image16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10.png"/><Relationship Id="rId11" Type="http://schemas.openxmlformats.org/officeDocument/2006/relationships/image" Target="../media/image169.png"/><Relationship Id="rId5" Type="http://schemas.openxmlformats.org/officeDocument/2006/relationships/image" Target="../media/image168.png"/><Relationship Id="rId10" Type="http://schemas.openxmlformats.org/officeDocument/2006/relationships/image" Target="../media/image1130.png"/><Relationship Id="rId4" Type="http://schemas.openxmlformats.org/officeDocument/2006/relationships/image" Target="../media/image167.png"/><Relationship Id="rId9" Type="http://schemas.openxmlformats.org/officeDocument/2006/relationships/image" Target="../media/image107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2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(aka: Introduction to Cybersecurity)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7</a:t>
            </a:r>
            <a:br>
              <a:rPr lang="en-US" altLang="en-US" sz="4000" dirty="0"/>
            </a:br>
            <a: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Hash Functions 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From Textbook Slides by Prof. Amir Herzberg</a:t>
            </a:r>
          </a:p>
          <a:p>
            <a:pPr defTabSz="914400" hangingPunct="1"/>
            <a:r>
              <a:rPr lang="en-US" sz="1800" kern="0" dirty="0"/>
              <a:t>UConn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53289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6B51B-44BA-4F83-BAA4-3CD316269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Digest-Chain Extend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EC10C-F92D-4F9E-A2A5-3FEAAE32F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Beyond digest and collision resistance: sequence-related integrity mechanisms</a:t>
            </a:r>
          </a:p>
          <a:p>
            <a:r>
              <a:rPr lang="en-US" dirty="0"/>
              <a:t>For digest-chain, the </a:t>
            </a:r>
            <a:r>
              <a:rPr lang="en-US" b="1" dirty="0"/>
              <a:t>extend function:</a:t>
            </a:r>
          </a:p>
          <a:p>
            <a:pPr lvl="1"/>
            <a:r>
              <a:rPr lang="en-US" dirty="0"/>
              <a:t>Input: digest and ‘next’ sequence</a:t>
            </a:r>
          </a:p>
          <a:p>
            <a:pPr lvl="1"/>
            <a:r>
              <a:rPr lang="en-US" dirty="0"/>
              <a:t>Output: digest (of entire sequence)</a:t>
            </a:r>
          </a:p>
          <a:p>
            <a:pPr lvl="1"/>
            <a:r>
              <a:rPr lang="en-US" dirty="0"/>
              <a:t>Correctness requirement: </a:t>
            </a:r>
            <a:br>
              <a:rPr lang="en-US" dirty="0"/>
            </a:br>
            <a:endParaRPr lang="en-US" dirty="0"/>
          </a:p>
          <a:p>
            <a:pPr marL="344487" lvl="1" indent="0">
              <a:buNone/>
            </a:pPr>
            <a:endParaRPr lang="en-US" dirty="0"/>
          </a:p>
          <a:p>
            <a:pPr marL="344487" lvl="1" indent="0">
              <a:buNone/>
            </a:pPr>
            <a:r>
              <a:rPr lang="en-US" dirty="0"/>
              <a:t>Use to (1) extend chain, (2) validate new digest (with new seq.), or (3) use digest to validate a message 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3BAE03-85D6-46E0-87E5-6618076C7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10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B265AE-CA02-5A47-85CD-DB6641247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628" y="4154489"/>
            <a:ext cx="6532625" cy="77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90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7AC5389-A415-4063-AB31-783C30B6E145}" type="slidenum">
              <a:rPr lang="he-IL" altLang="en-US"/>
              <a:pPr>
                <a:defRPr/>
              </a:pPr>
              <a:t>11</a:t>
            </a:fld>
            <a:endParaRPr lang="en-US" altLang="en-US"/>
          </a:p>
        </p:txBody>
      </p:sp>
      <p:grpSp>
        <p:nvGrpSpPr>
          <p:cNvPr id="76805" name="Group 2"/>
          <p:cNvGrpSpPr>
            <a:grpSpLocks/>
          </p:cNvGrpSpPr>
          <p:nvPr/>
        </p:nvGrpSpPr>
        <p:grpSpPr bwMode="auto">
          <a:xfrm>
            <a:off x="2196874" y="4155172"/>
            <a:ext cx="4240529" cy="503854"/>
            <a:chOff x="1054" y="2795"/>
            <a:chExt cx="1928" cy="277"/>
          </a:xfrm>
        </p:grpSpPr>
        <p:sp>
          <p:nvSpPr>
            <p:cNvPr id="76825" name="Rectangle 3"/>
            <p:cNvSpPr>
              <a:spLocks noChangeArrowheads="1"/>
            </p:cNvSpPr>
            <p:nvPr/>
          </p:nvSpPr>
          <p:spPr bwMode="auto">
            <a:xfrm>
              <a:off x="1469" y="2795"/>
              <a:ext cx="1142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2400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…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826" name="Rectangle 4"/>
                <p:cNvSpPr>
                  <a:spLocks noChangeArrowheads="1"/>
                </p:cNvSpPr>
                <p:nvPr/>
              </p:nvSpPr>
              <p:spPr bwMode="auto">
                <a:xfrm>
                  <a:off x="2243" y="2795"/>
                  <a:ext cx="728" cy="271"/>
                </a:xfrm>
                <a:prstGeom prst="rect">
                  <a:avLst/>
                </a:prstGeom>
                <a:solidFill>
                  <a:srgbClr val="FFFF99"/>
                </a:solidFill>
                <a:ln>
                  <a:noFill/>
                </a:ln>
                <a:effectLst/>
                <a:extLst>
                  <a:ext uri="{91240B29-F687-4F45-9708-019B960494DF}">
                    <a14:hiddenLine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>
                  <a:lvl1pPr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3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1pPr>
                  <a:lvl2pPr marL="742950" indent="-28575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6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6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2pPr>
                  <a:lvl3pPr marL="11430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2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3pPr>
                  <a:lvl4pPr marL="1600200" indent="-22860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4pPr>
                  <a:lvl5pPr marL="20574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9pPr>
                </a:lstStyle>
                <a:p>
                  <a:pPr algn="ctr" eaLnBrk="1" hangingPunct="1">
                    <a:spcBef>
                      <a:spcPts val="425"/>
                    </a:spcBef>
                    <a:buClr>
                      <a:srgbClr val="CC9900"/>
                    </a:buClr>
                    <a:buFont typeface="Wingdings" pitchFamily="2" charset="2"/>
                    <a:buNone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altLang="en-US" sz="180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𝑙</m:t>
                            </m:r>
                          </m:sub>
                        </m:sSub>
                      </m:oMath>
                    </m:oMathPara>
                  </a14:m>
                  <a:endParaRPr lang="en-GB" altLang="en-US" sz="17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</mc:Choice>
          <mc:Fallback xmlns="">
            <p:sp>
              <p:nvSpPr>
                <p:cNvPr id="76826" name="Rectangle 4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243" y="2795"/>
                  <a:ext cx="728" cy="271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6827" name="Rectangle 5"/>
            <p:cNvSpPr>
              <a:spLocks noChangeArrowheads="1"/>
            </p:cNvSpPr>
            <p:nvPr/>
          </p:nvSpPr>
          <p:spPr bwMode="auto">
            <a:xfrm>
              <a:off x="1459" y="2795"/>
              <a:ext cx="428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endParaRPr lang="en-GB" altLang="en-US" sz="17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828" name="Rectangle 6"/>
                <p:cNvSpPr>
                  <a:spLocks noChangeArrowheads="1"/>
                </p:cNvSpPr>
                <p:nvPr/>
              </p:nvSpPr>
              <p:spPr bwMode="auto">
                <a:xfrm>
                  <a:off x="1054" y="2795"/>
                  <a:ext cx="405" cy="271"/>
                </a:xfrm>
                <a:prstGeom prst="rect">
                  <a:avLst/>
                </a:prstGeom>
                <a:solidFill>
                  <a:srgbClr val="FFFF99"/>
                </a:solidFill>
                <a:ln>
                  <a:noFill/>
                </a:ln>
                <a:effectLst/>
                <a:extLst>
                  <a:ext uri="{91240B29-F687-4F45-9708-019B960494DF}">
                    <a14:hiddenLine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>
                  <a:lvl1pPr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3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1pPr>
                  <a:lvl2pPr marL="742950" indent="-28575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6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6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2pPr>
                  <a:lvl3pPr marL="11430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2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3pPr>
                  <a:lvl4pPr marL="1600200" indent="-22860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4pPr>
                  <a:lvl5pPr marL="20574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9pPr>
                </a:lstStyle>
                <a:p>
                  <a:pPr eaLnBrk="1" hangingPunct="1">
                    <a:spcBef>
                      <a:spcPts val="425"/>
                    </a:spcBef>
                    <a:buClr>
                      <a:srgbClr val="CC9900"/>
                    </a:buClr>
                    <a:buFont typeface="Wingdings" pitchFamily="2" charset="2"/>
                    <a:buNone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altLang="en-US" sz="180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GB" altLang="en-US" sz="17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</mc:Choice>
          <mc:Fallback xmlns="">
            <p:sp>
              <p:nvSpPr>
                <p:cNvPr id="76828" name="Rectangle 6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1054" y="2795"/>
                  <a:ext cx="405" cy="271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6829" name="Line 7"/>
            <p:cNvSpPr>
              <a:spLocks noChangeShapeType="1"/>
            </p:cNvSpPr>
            <p:nvPr/>
          </p:nvSpPr>
          <p:spPr bwMode="auto">
            <a:xfrm>
              <a:off x="1054" y="2795"/>
              <a:ext cx="1917" cy="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0" name="Line 8"/>
            <p:cNvSpPr>
              <a:spLocks noChangeShapeType="1"/>
            </p:cNvSpPr>
            <p:nvPr/>
          </p:nvSpPr>
          <p:spPr bwMode="auto">
            <a:xfrm>
              <a:off x="1065" y="3052"/>
              <a:ext cx="1917" cy="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1" name="Line 9"/>
            <p:cNvSpPr>
              <a:spLocks noChangeShapeType="1"/>
            </p:cNvSpPr>
            <p:nvPr/>
          </p:nvSpPr>
          <p:spPr bwMode="auto">
            <a:xfrm>
              <a:off x="1054" y="2795"/>
              <a:ext cx="1" cy="27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2" name="Line 10"/>
            <p:cNvSpPr>
              <a:spLocks noChangeShapeType="1"/>
            </p:cNvSpPr>
            <p:nvPr/>
          </p:nvSpPr>
          <p:spPr bwMode="auto">
            <a:xfrm>
              <a:off x="1459" y="2795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4" name="Line 12"/>
            <p:cNvSpPr>
              <a:spLocks noChangeShapeType="1"/>
            </p:cNvSpPr>
            <p:nvPr/>
          </p:nvSpPr>
          <p:spPr bwMode="auto">
            <a:xfrm>
              <a:off x="2971" y="2795"/>
              <a:ext cx="1" cy="27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5" name="Line 13"/>
            <p:cNvSpPr>
              <a:spLocks noChangeShapeType="1"/>
            </p:cNvSpPr>
            <p:nvPr/>
          </p:nvSpPr>
          <p:spPr bwMode="auto">
            <a:xfrm>
              <a:off x="2415" y="2801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6806" name="Rectangle 14"/>
          <p:cNvSpPr>
            <a:spLocks noGrp="1" noChangeArrowheads="1"/>
          </p:cNvSpPr>
          <p:nvPr>
            <p:ph type="title"/>
          </p:nvPr>
        </p:nvSpPr>
        <p:spPr>
          <a:xfrm>
            <a:off x="381000" y="304800"/>
            <a:ext cx="8181975" cy="67929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 dirty="0"/>
              <a:t> The Merkle-</a:t>
            </a:r>
            <a:r>
              <a:rPr lang="en-GB" altLang="en-US" sz="3800" dirty="0" err="1"/>
              <a:t>Damgard</a:t>
            </a:r>
            <a:r>
              <a:rPr lang="en-GB" altLang="en-US" sz="3800" dirty="0"/>
              <a:t> Extend Function</a:t>
            </a:r>
          </a:p>
        </p:txBody>
      </p:sp>
      <p:sp>
        <p:nvSpPr>
          <p:cNvPr id="76807" name="Rectangle 15"/>
          <p:cNvSpPr>
            <a:spLocks noGrp="1" noChangeArrowheads="1"/>
          </p:cNvSpPr>
          <p:nvPr>
            <p:ph type="body" idx="1"/>
          </p:nvPr>
        </p:nvSpPr>
        <p:spPr>
          <a:xfrm>
            <a:off x="236538" y="1044575"/>
            <a:ext cx="8591550" cy="266444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We can define Extend for Merkle-</a:t>
            </a:r>
            <a:r>
              <a:rPr lang="en-GB" altLang="en-US" sz="2200" dirty="0" err="1"/>
              <a:t>Damgard</a:t>
            </a:r>
            <a:r>
              <a:rPr lang="en-GB" altLang="en-US" sz="2200" dirty="0"/>
              <a:t>:</a:t>
            </a:r>
            <a:endParaRPr lang="en-GB" altLang="en-US" sz="1400" dirty="0"/>
          </a:p>
          <a:p>
            <a:pPr marL="668338" lvl="1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1800" dirty="0"/>
              <a:t>Idea: Just continue last digest!</a:t>
            </a:r>
          </a:p>
          <a:p>
            <a:pPr marL="0" indent="0" defTabSz="449263" eaLnBrk="1" hangingPunct="1">
              <a:spcBef>
                <a:spcPts val="55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rgbClr val="000000"/>
              </a:solidFill>
              <a:cs typeface="Times New Roman" pitchFamily="18" charset="0"/>
            </a:endParaRPr>
          </a:p>
          <a:p>
            <a:pPr marL="0" indent="0" defTabSz="449263" eaLnBrk="1" hangingPunct="1">
              <a:spcBef>
                <a:spcPts val="55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rgbClr val="000000"/>
              </a:solidFill>
              <a:cs typeface="Times New Roman" pitchFamily="18" charset="0"/>
            </a:endParaRPr>
          </a:p>
          <a:p>
            <a:pPr marL="0" indent="0" defTabSz="449263" eaLnBrk="1" hangingPunct="1">
              <a:spcBef>
                <a:spcPts val="55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br>
              <a:rPr lang="en-US" altLang="en-US" sz="2000" dirty="0">
                <a:solidFill>
                  <a:srgbClr val="000000"/>
                </a:solidFill>
                <a:cs typeface="Times New Roman" pitchFamily="18" charset="0"/>
              </a:rPr>
            </a:br>
            <a:endParaRPr lang="en-US" altLang="en-US" sz="2000" dirty="0">
              <a:solidFill>
                <a:srgbClr val="000000"/>
              </a:solidFill>
              <a:cs typeface="Times New Roman" pitchFamily="18" charset="0"/>
            </a:endParaRPr>
          </a:p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200" dirty="0">
                <a:sym typeface="Wingdings" panose="05000000000000000000" pitchFamily="2" charset="2"/>
              </a:rPr>
              <a:t>Not secure to be used to construct a MAC!</a:t>
            </a:r>
            <a:endParaRPr lang="en-GB" altLang="en-US" sz="2200" dirty="0"/>
          </a:p>
        </p:txBody>
      </p:sp>
      <p:sp>
        <p:nvSpPr>
          <p:cNvPr id="76808" name="AutoShape 16"/>
          <p:cNvSpPr>
            <a:spLocks noChangeArrowheads="1"/>
          </p:cNvSpPr>
          <p:nvPr/>
        </p:nvSpPr>
        <p:spPr bwMode="auto">
          <a:xfrm rot="-5400000">
            <a:off x="2337367" y="5352705"/>
            <a:ext cx="798513" cy="222250"/>
          </a:xfrm>
          <a:custGeom>
            <a:avLst/>
            <a:gdLst>
              <a:gd name="T0" fmla="*/ 954875154 w 21600"/>
              <a:gd name="T1" fmla="*/ 11764886 h 21600"/>
              <a:gd name="T2" fmla="*/ 545643526 w 21600"/>
              <a:gd name="T3" fmla="*/ 23529772 h 21600"/>
              <a:gd name="T4" fmla="*/ 136410530 w 21600"/>
              <a:gd name="T5" fmla="*/ 11764886 h 21600"/>
              <a:gd name="T6" fmla="*/ 545643526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</a:t>
            </a:r>
          </a:p>
        </p:txBody>
      </p:sp>
      <p:sp>
        <p:nvSpPr>
          <p:cNvPr id="76809" name="Line 17"/>
          <p:cNvSpPr>
            <a:spLocks noChangeShapeType="1"/>
          </p:cNvSpPr>
          <p:nvPr/>
        </p:nvSpPr>
        <p:spPr bwMode="auto">
          <a:xfrm>
            <a:off x="2808155" y="5455099"/>
            <a:ext cx="811380" cy="635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10" name="Line 18"/>
          <p:cNvSpPr>
            <a:spLocks noChangeShapeType="1"/>
          </p:cNvSpPr>
          <p:nvPr/>
        </p:nvSpPr>
        <p:spPr bwMode="auto">
          <a:xfrm>
            <a:off x="2156310" y="5292494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11" name="Line 19"/>
          <p:cNvSpPr>
            <a:spLocks noChangeShapeType="1"/>
          </p:cNvSpPr>
          <p:nvPr/>
        </p:nvSpPr>
        <p:spPr bwMode="auto">
          <a:xfrm flipV="1">
            <a:off x="2436586" y="4659761"/>
            <a:ext cx="1588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6812" name="Text Box 20"/>
              <p:cNvSpPr txBox="1">
                <a:spLocks noChangeArrowheads="1"/>
              </p:cNvSpPr>
              <p:nvPr/>
            </p:nvSpPr>
            <p:spPr bwMode="auto">
              <a:xfrm>
                <a:off x="1840583" y="5045618"/>
                <a:ext cx="428620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itchFamily="18" charset="0"/>
                        </a:rPr>
                        <m:t>1</m:t>
                      </m:r>
                    </m:oMath>
                  </m:oMathPara>
                </a14:m>
                <a:endParaRPr lang="en-GB" altLang="en-US" sz="24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76812" name="Text 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840583" y="5045618"/>
                <a:ext cx="428620" cy="46384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6813" name="Line 21"/>
          <p:cNvSpPr>
            <a:spLocks noChangeShapeType="1"/>
          </p:cNvSpPr>
          <p:nvPr/>
        </p:nvSpPr>
        <p:spPr bwMode="auto">
          <a:xfrm>
            <a:off x="2436586" y="5137186"/>
            <a:ext cx="188913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18" name="AutoShape 26"/>
          <p:cNvSpPr>
            <a:spLocks noChangeArrowheads="1"/>
          </p:cNvSpPr>
          <p:nvPr/>
        </p:nvSpPr>
        <p:spPr bwMode="auto">
          <a:xfrm rot="-5400000">
            <a:off x="5247523" y="5343180"/>
            <a:ext cx="798513" cy="222250"/>
          </a:xfrm>
          <a:custGeom>
            <a:avLst/>
            <a:gdLst>
              <a:gd name="T0" fmla="*/ 954875154 w 21600"/>
              <a:gd name="T1" fmla="*/ 11764886 h 21600"/>
              <a:gd name="T2" fmla="*/ 545643526 w 21600"/>
              <a:gd name="T3" fmla="*/ 23529772 h 21600"/>
              <a:gd name="T4" fmla="*/ 136410530 w 21600"/>
              <a:gd name="T5" fmla="*/ 11764886 h 21600"/>
              <a:gd name="T6" fmla="*/ 545643526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</a:t>
            </a:r>
          </a:p>
        </p:txBody>
      </p:sp>
      <p:sp>
        <p:nvSpPr>
          <p:cNvPr id="76819" name="Line 27"/>
          <p:cNvSpPr>
            <a:spLocks noChangeShapeType="1"/>
          </p:cNvSpPr>
          <p:nvPr/>
        </p:nvSpPr>
        <p:spPr bwMode="auto">
          <a:xfrm flipV="1">
            <a:off x="5346742" y="4650236"/>
            <a:ext cx="1588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21" name="Line 29"/>
          <p:cNvSpPr>
            <a:spLocks noChangeShapeType="1"/>
          </p:cNvSpPr>
          <p:nvPr/>
        </p:nvSpPr>
        <p:spPr bwMode="auto">
          <a:xfrm flipV="1">
            <a:off x="5762667" y="5455098"/>
            <a:ext cx="249238" cy="95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23" name="Text Box 31"/>
          <p:cNvSpPr txBox="1">
            <a:spLocks noChangeArrowheads="1"/>
          </p:cNvSpPr>
          <p:nvPr/>
        </p:nvSpPr>
        <p:spPr bwMode="auto">
          <a:xfrm>
            <a:off x="6519905" y="5234436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he-IL" altLang="en-US" sz="18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6824" name="Text Box 32"/>
              <p:cNvSpPr txBox="1">
                <a:spLocks noChangeArrowheads="1"/>
              </p:cNvSpPr>
              <p:nvPr/>
            </p:nvSpPr>
            <p:spPr bwMode="auto">
              <a:xfrm>
                <a:off x="5963973" y="5205861"/>
                <a:ext cx="3000863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:r>
                  <a:rPr lang="en-US" altLang="en-US" sz="2400" dirty="0">
                    <a:solidFill>
                      <a:srgbClr val="000000"/>
                    </a:solidFill>
                    <a:ea typeface="Cambria Math" panose="02040503050406030204" pitchFamily="18" charset="0"/>
                    <a:cs typeface="Times New Roman" pitchFamily="18" charset="0"/>
                  </a:rPr>
                  <a:t>Ext(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en-US" sz="24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  <m:r>
                      <a:rPr lang="en-US" alt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,</m:t>
                    </m:r>
                    <m:d>
                      <m:dPr>
                        <m:ctrlPr>
                          <a:rPr lang="el-GR" altLang="en-US" sz="24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GB" altLang="en-US" sz="2800" dirty="0"/>
                          <m:t>, … , </m:t>
                        </m:r>
                        <m:sSub>
                          <m:sSubPr>
                            <m:ctrlPr>
                              <a:rPr lang="en-GB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𝑙</m:t>
                            </m:r>
                          </m:sub>
                        </m:sSub>
                      </m:e>
                    </m:d>
                    <m:r>
                      <a:rPr lang="en-US" alt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)</m:t>
                    </m:r>
                  </m:oMath>
                </a14:m>
                <a:endParaRPr lang="en-GB" altLang="en-US" sz="24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76824" name="Text 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963973" y="5205861"/>
                <a:ext cx="3000863" cy="463846"/>
              </a:xfrm>
              <a:prstGeom prst="rect">
                <a:avLst/>
              </a:prstGeom>
              <a:blipFill>
                <a:blip r:embed="rId7"/>
                <a:stretch>
                  <a:fillRect l="-3043" t="-10526" r="-1217" b="-2894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 Box 32"/>
              <p:cNvSpPr txBox="1">
                <a:spLocks noChangeArrowheads="1"/>
              </p:cNvSpPr>
              <p:nvPr/>
            </p:nvSpPr>
            <p:spPr bwMode="auto">
              <a:xfrm>
                <a:off x="2786606" y="5462079"/>
                <a:ext cx="1659406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 xmlns:m="http://schemas.openxmlformats.org/officeDocument/2006/math">
                    <m:r>
                      <a:rPr lang="en-US" alt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  <m:r>
                      <a:rPr lang="en-US" alt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l-GR" altLang="en-US" sz="24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</m:oMath>
                </a14:m>
                <a:r>
                  <a:rPr lang="en-GB" altLang="en-US" sz="24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rPr>
                  <a:t>||1||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4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sz="24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sz="24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GB" altLang="en-US" sz="24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38" name="Text 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786606" y="5462079"/>
                <a:ext cx="1659406" cy="463846"/>
              </a:xfrm>
              <a:prstGeom prst="rect">
                <a:avLst/>
              </a:prstGeom>
              <a:blipFill>
                <a:blip r:embed="rId8"/>
                <a:stretch>
                  <a:fillRect l="-1103" t="-10526" r="-5147" b="-2894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Box 20">
                <a:extLst>
                  <a:ext uri="{FF2B5EF4-FFF2-40B4-BE49-F238E27FC236}">
                    <a16:creationId xmlns:a16="http://schemas.microsoft.com/office/drawing/2014/main" id="{53C1A9A5-49FB-4DC9-865C-BBFB9D29CAE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89080" y="5462079"/>
                <a:ext cx="441444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Δ</m:t>
                      </m:r>
                    </m:oMath>
                  </m:oMathPara>
                </a14:m>
                <a:endParaRPr lang="en-GB" altLang="en-US" sz="24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3" name="Text Box 20">
                <a:extLst>
                  <a:ext uri="{FF2B5EF4-FFF2-40B4-BE49-F238E27FC236}">
                    <a16:creationId xmlns:a16="http://schemas.microsoft.com/office/drawing/2014/main" id="{53C1A9A5-49FB-4DC9-865C-BBFB9D29CA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789080" y="5462079"/>
                <a:ext cx="441444" cy="463846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Line 18">
            <a:extLst>
              <a:ext uri="{FF2B5EF4-FFF2-40B4-BE49-F238E27FC236}">
                <a16:creationId xmlns:a16="http://schemas.microsoft.com/office/drawing/2014/main" id="{09D1FB3B-5CB2-4D2E-B0B2-BA1A92F61719}"/>
              </a:ext>
            </a:extLst>
          </p:cNvPr>
          <p:cNvSpPr>
            <a:spLocks noChangeShapeType="1"/>
          </p:cNvSpPr>
          <p:nvPr/>
        </p:nvSpPr>
        <p:spPr bwMode="auto">
          <a:xfrm>
            <a:off x="2193698" y="5446214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18">
            <a:extLst>
              <a:ext uri="{FF2B5EF4-FFF2-40B4-BE49-F238E27FC236}">
                <a16:creationId xmlns:a16="http://schemas.microsoft.com/office/drawing/2014/main" id="{E7EF937D-115E-4521-8DC4-8BB4A7BA4BA1}"/>
              </a:ext>
            </a:extLst>
          </p:cNvPr>
          <p:cNvSpPr>
            <a:spLocks noChangeShapeType="1"/>
          </p:cNvSpPr>
          <p:nvPr/>
        </p:nvSpPr>
        <p:spPr bwMode="auto">
          <a:xfrm>
            <a:off x="5064879" y="5329955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21">
            <a:extLst>
              <a:ext uri="{FF2B5EF4-FFF2-40B4-BE49-F238E27FC236}">
                <a16:creationId xmlns:a16="http://schemas.microsoft.com/office/drawing/2014/main" id="{8491DABB-C98A-467F-A553-44DEF600D487}"/>
              </a:ext>
            </a:extLst>
          </p:cNvPr>
          <p:cNvSpPr>
            <a:spLocks noChangeShapeType="1"/>
          </p:cNvSpPr>
          <p:nvPr/>
        </p:nvSpPr>
        <p:spPr bwMode="auto">
          <a:xfrm>
            <a:off x="5345155" y="5174647"/>
            <a:ext cx="188913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18">
            <a:extLst>
              <a:ext uri="{FF2B5EF4-FFF2-40B4-BE49-F238E27FC236}">
                <a16:creationId xmlns:a16="http://schemas.microsoft.com/office/drawing/2014/main" id="{60971853-101C-4374-A2F5-C5E64CC91A22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2267" y="5483675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 Box 20">
                <a:extLst>
                  <a:ext uri="{FF2B5EF4-FFF2-40B4-BE49-F238E27FC236}">
                    <a16:creationId xmlns:a16="http://schemas.microsoft.com/office/drawing/2014/main" id="{56C91106-8BF3-4A99-BC3D-61A82A23CAB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749151" y="5098032"/>
                <a:ext cx="428620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sz="2400" b="0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itchFamily="18" charset="0"/>
                        </a:rPr>
                        <m:t>1</m:t>
                      </m:r>
                    </m:oMath>
                  </m:oMathPara>
                </a14:m>
                <a:endParaRPr lang="en-GB" altLang="en-US" sz="24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8" name="Text Box 20">
                <a:extLst>
                  <a:ext uri="{FF2B5EF4-FFF2-40B4-BE49-F238E27FC236}">
                    <a16:creationId xmlns:a16="http://schemas.microsoft.com/office/drawing/2014/main" id="{56C91106-8BF3-4A99-BC3D-61A82A23CA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749151" y="5098032"/>
                <a:ext cx="428620" cy="463846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42729674-257D-7C4E-B38D-5E0F69241CA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3628" y="1791076"/>
            <a:ext cx="7422344" cy="13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15630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C64B3-6180-48F1-8D74-F125956F1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Merkle Digest Schemes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48DB0E-0959-4CC0-BB30-5F94821A03E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199" y="1149350"/>
                <a:ext cx="8385717" cy="4981575"/>
              </a:xfrm>
            </p:spPr>
            <p:txBody>
              <a:bodyPr/>
              <a:lstStyle/>
              <a:p>
                <a:r>
                  <a:rPr lang="en-US" sz="2800" dirty="0"/>
                  <a:t>Digest function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∆:</m:t>
                    </m:r>
                    <m:d>
                      <m:dPr>
                        <m:begChr m:val="{"/>
                        <m:endChr m:val="}"/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𝜖</m:t>
                        </m:r>
                        <m:sSup>
                          <m:sSupPr>
                            <m:ctrlPr>
                              <a:rPr lang="en-US" sz="2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0,1</m:t>
                                </m:r>
                              </m:e>
                            </m:d>
                          </m:e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</m:e>
                    </m:d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𝒏</m:t>
                        </m:r>
                      </m:sup>
                    </m:sSup>
                  </m:oMath>
                </a14:m>
                <a:endParaRPr lang="en-US" sz="2800" dirty="0"/>
              </a:p>
              <a:p>
                <a:pPr lvl="2"/>
                <a:r>
                  <a:rPr lang="en-US" sz="2000" dirty="0"/>
                  <a:t>Collision-resistance requirement</a:t>
                </a:r>
              </a:p>
              <a:p>
                <a:r>
                  <a:rPr lang="en-US" sz="2800" dirty="0"/>
                  <a:t>Validation of Inclusion: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𝑃𝑜𝐼</m:t>
                    </m:r>
                  </m:oMath>
                </a14:m>
                <a:r>
                  <a:rPr lang="en-US" sz="2800" dirty="0"/>
                  <a:t> and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𝑉𝑒𝑟𝑃𝑜𝐼</m:t>
                    </m:r>
                  </m:oMath>
                </a14:m>
                <a:endParaRPr lang="en-US" sz="28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𝑃𝑜𝐼</m:t>
                    </m:r>
                  </m:oMath>
                </a14:m>
                <a:r>
                  <a:rPr lang="en-US" sz="2400" dirty="0"/>
                  <a:t> function: compute Proof of Inclusion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𝑉𝑒𝑟𝑃𝑜𝐼</m:t>
                    </m:r>
                  </m:oMath>
                </a14:m>
                <a:r>
                  <a:rPr lang="en-US" sz="2400" dirty="0"/>
                  <a:t> function: verify PoI</a:t>
                </a:r>
              </a:p>
              <a:p>
                <a:pPr lvl="1"/>
                <a:r>
                  <a:rPr lang="en-US" sz="2400" dirty="0"/>
                  <a:t>Both: mandatory and optimized</a:t>
                </a:r>
              </a:p>
              <a:p>
                <a:pPr lvl="1"/>
                <a:r>
                  <a:rPr lang="en-US" sz="2400" dirty="0"/>
                  <a:t>Optional, also Proof-of-Non-Inclusion (</a:t>
                </a:r>
                <a:r>
                  <a:rPr lang="en-US" sz="2400" dirty="0" err="1"/>
                  <a:t>PoNI</a:t>
                </a:r>
                <a:r>
                  <a:rPr lang="en-US" sz="2400" dirty="0"/>
                  <a:t>) </a:t>
                </a:r>
              </a:p>
              <a:p>
                <a:r>
                  <a:rPr lang="en-US" sz="2800" dirty="0"/>
                  <a:t>Extending the Sequence: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𝑃𝑜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2800" dirty="0"/>
                  <a:t> and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𝑉𝑒𝑟𝑃𝑜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en-US" sz="28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𝑃𝑜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2400" dirty="0"/>
                  <a:t>: Proof of Consistency (from old digest to new)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𝑉𝑒𝑟𝑃𝑜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2400" dirty="0"/>
                  <a:t> function: verify </a:t>
                </a:r>
                <a:r>
                  <a:rPr lang="en-US" sz="2400" dirty="0" err="1"/>
                  <a:t>PoC</a:t>
                </a:r>
                <a:endParaRPr lang="en-US" sz="2400" dirty="0"/>
              </a:p>
              <a:p>
                <a:pPr lvl="1"/>
                <a:r>
                  <a:rPr lang="en-US" sz="2400" dirty="0"/>
                  <a:t>Optional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48DB0E-0959-4CC0-BB30-5F94821A03E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199" y="1149350"/>
                <a:ext cx="8385717" cy="4981575"/>
              </a:xfrm>
              <a:blipFill>
                <a:blip r:embed="rId2"/>
                <a:stretch>
                  <a:fillRect l="-454" t="-1272" b="-27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C4BCCB-08D3-4818-B1E5-8CC272A66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+mj-lt"/>
                <a:ea typeface="+mn-ea"/>
                <a:cs typeface="Arial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04060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EB83E-4875-420D-98B3-B80609C01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Merkle digest scheme: definition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AC616C-162C-44AC-9962-80DB30408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D4EF06-555C-344A-8F2A-A22BB6DA5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163" y="1383059"/>
            <a:ext cx="7602284" cy="409188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9A0DDB8-0DC4-B2A4-41FF-5CF109CDADA8}"/>
              </a:ext>
            </a:extLst>
          </p:cNvPr>
          <p:cNvSpPr/>
          <p:nvPr/>
        </p:nvSpPr>
        <p:spPr bwMode="auto">
          <a:xfrm>
            <a:off x="1891862" y="1383059"/>
            <a:ext cx="462455" cy="31568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5948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EB83E-4875-420D-98B3-B80609C01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Merkle digest: correctness and security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AC616C-162C-44AC-9962-80DB30408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14</a:t>
            </a:fld>
            <a:endParaRPr lang="en-US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2FD8731-FC0D-E598-4B71-A95BB07E2C0B}"/>
              </a:ext>
            </a:extLst>
          </p:cNvPr>
          <p:cNvSpPr/>
          <p:nvPr/>
        </p:nvSpPr>
        <p:spPr bwMode="auto">
          <a:xfrm>
            <a:off x="7388772" y="2339501"/>
            <a:ext cx="833084" cy="31568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EC71716-053D-D66C-89B0-45D676F82136}"/>
              </a:ext>
            </a:extLst>
          </p:cNvPr>
          <p:cNvSpPr txBox="1">
            <a:spLocks/>
          </p:cNvSpPr>
          <p:nvPr/>
        </p:nvSpPr>
        <p:spPr>
          <a:xfrm>
            <a:off x="457199" y="1149350"/>
            <a:ext cx="8385717" cy="4981575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+mn-lt"/>
                <a:cs typeface="+mn-cs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+mn-lt"/>
                <a:cs typeface="+mn-cs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n-US" sz="2800" kern="0" dirty="0"/>
              <a:t>Correctness means that on input a valid </a:t>
            </a:r>
            <a:r>
              <a:rPr lang="en-US" sz="2800" kern="0" dirty="0" err="1"/>
              <a:t>PoI</a:t>
            </a:r>
            <a:r>
              <a:rPr lang="en-US" sz="2800" kern="0" dirty="0"/>
              <a:t>, </a:t>
            </a:r>
            <a:r>
              <a:rPr lang="en-US" sz="2800" kern="0" dirty="0" err="1"/>
              <a:t>VerPoI</a:t>
            </a:r>
            <a:r>
              <a:rPr lang="en-US" sz="2800" kern="0" dirty="0"/>
              <a:t> will output 1.</a:t>
            </a:r>
          </a:p>
          <a:p>
            <a:r>
              <a:rPr lang="en-US" sz="2800" kern="0" dirty="0"/>
              <a:t>Security means that a PPT adversary cannot find collisions against the digest functions, and cannot forge a valid </a:t>
            </a:r>
            <a:r>
              <a:rPr lang="en-US" sz="2800" kern="0" dirty="0" err="1"/>
              <a:t>PoI</a:t>
            </a:r>
            <a:r>
              <a:rPr lang="en-US" sz="2800" kern="0" dirty="0"/>
              <a:t>.</a:t>
            </a:r>
            <a:endParaRPr lang="en-US" sz="2400" kern="0" dirty="0"/>
          </a:p>
        </p:txBody>
      </p:sp>
    </p:spTree>
    <p:extLst>
      <p:ext uri="{BB962C8B-B14F-4D97-AF65-F5344CB8AC3E}">
        <p14:creationId xmlns:p14="http://schemas.microsoft.com/office/powerpoint/2010/main" val="3498601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E76DD-7682-4435-BA7A-B7D48610D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of Consistency (</a:t>
            </a:r>
            <a:r>
              <a:rPr lang="en-US" dirty="0" err="1"/>
              <a:t>PoC</a:t>
            </a:r>
            <a:r>
              <a:rPr lang="en-US" dirty="0"/>
              <a:t>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A8FB0DB-71AF-43D5-8452-16C5F4261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Merkle digest scheme supports </a:t>
            </a:r>
            <a:r>
              <a:rPr lang="en-US" dirty="0" err="1"/>
              <a:t>PoC</a:t>
            </a:r>
            <a:r>
              <a:rPr lang="en-US" dirty="0"/>
              <a:t> if it has two more functions: 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Correctness and security of PoC:</a:t>
            </a:r>
          </a:p>
          <a:p>
            <a:pPr lvl="1"/>
            <a:r>
              <a:rPr lang="en-US" sz="2400" dirty="0"/>
              <a:t>Correctness: A valid generated PoC will cause </a:t>
            </a:r>
            <a:r>
              <a:rPr lang="en-US" sz="2400" dirty="0" err="1"/>
              <a:t>VerPoC</a:t>
            </a:r>
            <a:r>
              <a:rPr lang="en-US" sz="2400" dirty="0"/>
              <a:t> to output 1.</a:t>
            </a:r>
          </a:p>
          <a:p>
            <a:pPr lvl="1"/>
            <a:r>
              <a:rPr lang="en-US" sz="2400" dirty="0"/>
              <a:t>Security: a PPT adversary cannot forge a valid PoC.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8E2BA3-4F87-4514-8C9A-99609295A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ABC885-442D-4533-A036-89E169523CA2}" type="slidenum">
              <a:rPr lang="he-IL" altLang="en-US" smtClean="0"/>
              <a:pPr>
                <a:defRPr/>
              </a:pPr>
              <a:t>15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2A1639-8288-B547-9C73-1246E0FF0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782" y="2319454"/>
            <a:ext cx="7604830" cy="195668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FE449A7-A0CE-56AC-0797-7F30C3D39FF7}"/>
              </a:ext>
            </a:extLst>
          </p:cNvPr>
          <p:cNvSpPr/>
          <p:nvPr/>
        </p:nvSpPr>
        <p:spPr bwMode="auto">
          <a:xfrm>
            <a:off x="5986732" y="2651492"/>
            <a:ext cx="138023" cy="2469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AF4C22-A400-B36D-AFD5-978CC47EA713}"/>
              </a:ext>
            </a:extLst>
          </p:cNvPr>
          <p:cNvSpPr txBox="1"/>
          <p:nvPr/>
        </p:nvSpPr>
        <p:spPr>
          <a:xfrm>
            <a:off x="5926346" y="2516877"/>
            <a:ext cx="258793" cy="381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Times" pitchFamily="2" charset="0"/>
              </a:rPr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24908605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39410"/>
            <a:ext cx="8297862" cy="779462"/>
          </a:xfrm>
        </p:spPr>
        <p:txBody>
          <a:bodyPr/>
          <a:lstStyle/>
          <a:p>
            <a:r>
              <a:rPr lang="en-US" dirty="0"/>
              <a:t>Two-layered Merkle tree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904832"/>
                <a:ext cx="8229600" cy="4981575"/>
              </a:xfrm>
            </p:spPr>
            <p:txBody>
              <a:bodyPr/>
              <a:lstStyle/>
              <a:p>
                <a:r>
                  <a:rPr lang="en-US" sz="2400" dirty="0"/>
                  <a:t>Short digest validates integrity of large object</a:t>
                </a:r>
              </a:p>
              <a:p>
                <a:pPr lvl="1"/>
                <a:r>
                  <a:rPr lang="en-US" sz="2000" dirty="0"/>
                  <a:t>Often, object consists of multiple ‘files’</a:t>
                </a:r>
              </a:p>
              <a:p>
                <a:r>
                  <a:rPr lang="en-US" sz="2400" dirty="0"/>
                  <a:t>Merkle tree</a:t>
                </a:r>
                <a:r>
                  <a:rPr lang="en-US" sz="2400" b="1" dirty="0"/>
                  <a:t> </a:t>
                </a:r>
                <a:r>
                  <a:rPr lang="en-US" sz="2400" dirty="0"/>
                  <a:t>: integrity for many ‘messages’</a:t>
                </a:r>
              </a:p>
              <a:p>
                <a:pPr lvl="1"/>
                <a:r>
                  <a:rPr lang="en-US" sz="2000" dirty="0"/>
                  <a:t>Hash each ‘message’ in block, then hash-of-hashes</a:t>
                </a:r>
                <a:br>
                  <a:rPr lang="en-US" sz="2000" dirty="0"/>
                </a:b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||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||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||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/>
              </a:p>
              <a:p>
                <a:pPr lvl="1"/>
                <a:r>
                  <a:rPr lang="en-US" sz="2000" dirty="0"/>
                  <a:t>Validate each ‘message’ independently</a:t>
                </a:r>
              </a:p>
              <a:p>
                <a:pPr lvl="2"/>
                <a:r>
                  <a:rPr lang="en-US" sz="1800" dirty="0"/>
                  <a:t>Advantages: </a:t>
                </a:r>
                <a:r>
                  <a:rPr lang="en-US" sz="1800" b="1" dirty="0">
                    <a:solidFill>
                      <a:srgbClr val="0000FF"/>
                    </a:solidFill>
                  </a:rPr>
                  <a:t>efficiency</a:t>
                </a:r>
                <a:r>
                  <a:rPr lang="en-US" sz="1800" dirty="0"/>
                  <a:t> (computation, communication) and </a:t>
                </a:r>
                <a:r>
                  <a:rPr lang="en-US" sz="1800" b="1" dirty="0">
                    <a:solidFill>
                      <a:srgbClr val="0000FF"/>
                    </a:solidFill>
                  </a:rPr>
                  <a:t>privacy</a:t>
                </a:r>
                <a:r>
                  <a:rPr lang="en-US" sz="1800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904832"/>
                <a:ext cx="8229600" cy="4981575"/>
              </a:xfrm>
              <a:blipFill>
                <a:blip r:embed="rId2"/>
                <a:stretch>
                  <a:fillRect l="-296" t="-8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16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Rectangle 61"/>
              <p:cNvSpPr/>
              <p:nvPr/>
            </p:nvSpPr>
            <p:spPr bwMode="auto">
              <a:xfrm>
                <a:off x="679730" y="3727500"/>
                <a:ext cx="1501454" cy="37942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2" name="Rectangle 6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9730" y="3727500"/>
                <a:ext cx="1501454" cy="3794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/>
              <p:cNvSpPr/>
              <p:nvPr/>
            </p:nvSpPr>
            <p:spPr bwMode="auto">
              <a:xfrm>
                <a:off x="2620124" y="3752959"/>
                <a:ext cx="1520822" cy="371799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4" name="Rectangle 6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620124" y="3752959"/>
                <a:ext cx="1520822" cy="37179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/>
              <p:cNvSpPr/>
              <p:nvPr/>
            </p:nvSpPr>
            <p:spPr bwMode="auto">
              <a:xfrm>
                <a:off x="4566421" y="3732458"/>
                <a:ext cx="1529155" cy="369506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6" name="Rectangle 6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66421" y="3732458"/>
                <a:ext cx="1529155" cy="36950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Rectangle 67"/>
              <p:cNvSpPr/>
              <p:nvPr/>
            </p:nvSpPr>
            <p:spPr bwMode="auto">
              <a:xfrm>
                <a:off x="6847973" y="3752959"/>
                <a:ext cx="1522923" cy="37738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8" name="Rectangle 6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47973" y="3752959"/>
                <a:ext cx="1522923" cy="37738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9" name="Straight Arrow Connector 78"/>
          <p:cNvCxnSpPr/>
          <p:nvPr/>
        </p:nvCxnSpPr>
        <p:spPr bwMode="auto">
          <a:xfrm flipH="1">
            <a:off x="4501656" y="4915871"/>
            <a:ext cx="797484" cy="20616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Straight Arrow Connector 79"/>
          <p:cNvCxnSpPr/>
          <p:nvPr/>
        </p:nvCxnSpPr>
        <p:spPr bwMode="auto">
          <a:xfrm flipH="1">
            <a:off x="4959661" y="4647034"/>
            <a:ext cx="2699336" cy="47500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2" name="Trapezoid 81"/>
          <p:cNvSpPr/>
          <p:nvPr/>
        </p:nvSpPr>
        <p:spPr bwMode="auto">
          <a:xfrm flipH="1" flipV="1">
            <a:off x="674057" y="4121578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" name="TextBox 82"/>
              <p:cNvSpPr txBox="1"/>
              <p:nvPr/>
            </p:nvSpPr>
            <p:spPr>
              <a:xfrm>
                <a:off x="1123633" y="4072718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3" name="TextBox 8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633" y="4072718"/>
                <a:ext cx="446404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Rectangle 83"/>
              <p:cNvSpPr/>
              <p:nvPr/>
            </p:nvSpPr>
            <p:spPr bwMode="auto">
              <a:xfrm>
                <a:off x="1044375" y="4519064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4" name="Rectangle 8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044375" y="4519064"/>
                <a:ext cx="766489" cy="404492"/>
              </a:xfrm>
              <a:prstGeom prst="rect">
                <a:avLst/>
              </a:prstGeom>
              <a:blipFill>
                <a:blip r:embed="rId8"/>
                <a:stretch>
                  <a:fillRect r="-6250" b="-289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5" name="Trapezoid 84"/>
          <p:cNvSpPr/>
          <p:nvPr/>
        </p:nvSpPr>
        <p:spPr bwMode="auto">
          <a:xfrm flipH="1" flipV="1">
            <a:off x="2622723" y="4116049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6" name="TextBox 85"/>
              <p:cNvSpPr txBox="1"/>
              <p:nvPr/>
            </p:nvSpPr>
            <p:spPr>
              <a:xfrm>
                <a:off x="3072299" y="4067189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6" name="TextBox 8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2299" y="4067189"/>
                <a:ext cx="446404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Rectangle 86"/>
              <p:cNvSpPr/>
              <p:nvPr/>
            </p:nvSpPr>
            <p:spPr bwMode="auto">
              <a:xfrm>
                <a:off x="2993041" y="4513535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7" name="Rectangle 8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93041" y="4513535"/>
                <a:ext cx="766489" cy="404492"/>
              </a:xfrm>
              <a:prstGeom prst="rect">
                <a:avLst/>
              </a:prstGeom>
              <a:blipFill>
                <a:blip r:embed="rId10"/>
                <a:stretch>
                  <a:fillRect r="-7031" b="-289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8" name="Trapezoid 87"/>
          <p:cNvSpPr/>
          <p:nvPr/>
        </p:nvSpPr>
        <p:spPr bwMode="auto">
          <a:xfrm flipH="1" flipV="1">
            <a:off x="4561871" y="4113893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9" name="TextBox 88"/>
              <p:cNvSpPr txBox="1"/>
              <p:nvPr/>
            </p:nvSpPr>
            <p:spPr>
              <a:xfrm>
                <a:off x="5011447" y="4065033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9" name="TextBox 8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1447" y="4065033"/>
                <a:ext cx="446404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0" name="Rectangle 89"/>
              <p:cNvSpPr/>
              <p:nvPr/>
            </p:nvSpPr>
            <p:spPr bwMode="auto">
              <a:xfrm>
                <a:off x="4932189" y="4511379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0" name="Rectangle 8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32189" y="4511379"/>
                <a:ext cx="766489" cy="404492"/>
              </a:xfrm>
              <a:prstGeom prst="rect">
                <a:avLst/>
              </a:prstGeom>
              <a:blipFill>
                <a:blip r:embed="rId12"/>
                <a:stretch>
                  <a:fillRect r="-7031" b="-441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1" name="Trapezoid 90"/>
          <p:cNvSpPr/>
          <p:nvPr/>
        </p:nvSpPr>
        <p:spPr bwMode="auto">
          <a:xfrm flipH="1" flipV="1">
            <a:off x="6874360" y="4144390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" name="TextBox 91"/>
              <p:cNvSpPr txBox="1"/>
              <p:nvPr/>
            </p:nvSpPr>
            <p:spPr>
              <a:xfrm>
                <a:off x="7323936" y="4095530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92" name="TextBox 9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3936" y="4095530"/>
                <a:ext cx="446404" cy="461665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3" name="Rectangle 92"/>
              <p:cNvSpPr/>
              <p:nvPr/>
            </p:nvSpPr>
            <p:spPr bwMode="auto">
              <a:xfrm>
                <a:off x="7244678" y="4541876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3" name="Rectangle 9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244678" y="4541876"/>
                <a:ext cx="766489" cy="404492"/>
              </a:xfrm>
              <a:prstGeom prst="rect">
                <a:avLst/>
              </a:prstGeom>
              <a:blipFill>
                <a:blip r:embed="rId14"/>
                <a:stretch>
                  <a:fillRect r="-7031" b="-441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" name="Trapezoid 93"/>
          <p:cNvSpPr/>
          <p:nvPr/>
        </p:nvSpPr>
        <p:spPr bwMode="auto">
          <a:xfrm flipH="1" flipV="1">
            <a:off x="3552364" y="5161340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TextBox 94"/>
              <p:cNvSpPr txBox="1"/>
              <p:nvPr/>
            </p:nvSpPr>
            <p:spPr>
              <a:xfrm>
                <a:off x="4082724" y="5122035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95" name="TextBox 9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2724" y="5122035"/>
                <a:ext cx="446404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6" name="Rectangle 95"/>
              <p:cNvSpPr/>
              <p:nvPr/>
            </p:nvSpPr>
            <p:spPr bwMode="auto">
              <a:xfrm>
                <a:off x="3922682" y="5558826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𝛿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6" name="Rectangle 9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22682" y="5558826"/>
                <a:ext cx="766489" cy="404492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0" name="Straight Arrow Connector 99"/>
          <p:cNvCxnSpPr>
            <a:stCxn id="87" idx="2"/>
            <a:endCxn id="95" idx="0"/>
          </p:cNvCxnSpPr>
          <p:nvPr/>
        </p:nvCxnSpPr>
        <p:spPr bwMode="auto">
          <a:xfrm>
            <a:off x="3376286" y="4918027"/>
            <a:ext cx="929640" cy="20400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2" name="Straight Arrow Connector 101"/>
          <p:cNvCxnSpPr>
            <a:stCxn id="84" idx="3"/>
          </p:cNvCxnSpPr>
          <p:nvPr/>
        </p:nvCxnSpPr>
        <p:spPr bwMode="auto">
          <a:xfrm>
            <a:off x="1810864" y="4721310"/>
            <a:ext cx="1841327" cy="40072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26713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39410"/>
            <a:ext cx="8297862" cy="779462"/>
          </a:xfrm>
        </p:spPr>
        <p:txBody>
          <a:bodyPr/>
          <a:lstStyle/>
          <a:p>
            <a:r>
              <a:rPr lang="en-US" dirty="0"/>
              <a:t>Two-layered Merkle tree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199" y="904832"/>
                <a:ext cx="8347587" cy="4981575"/>
              </a:xfrm>
            </p:spPr>
            <p:txBody>
              <a:bodyPr/>
              <a:lstStyle/>
              <a:p>
                <a:r>
                  <a:rPr lang="en-US" sz="2400" dirty="0"/>
                  <a:t>Hash each item in block separately: </a:t>
                </a:r>
                <a:br>
                  <a:rPr lang="en-US" sz="240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…</m:t>
                    </m:r>
                  </m:oMath>
                </a14:m>
                <a:endParaRPr lang="en-US" sz="2400" dirty="0"/>
              </a:p>
              <a:p>
                <a:r>
                  <a:rPr lang="en-US" sz="2400" dirty="0"/>
                  <a:t>Digest is hash of hashes:</a:t>
                </a:r>
                <a:br>
                  <a:rPr lang="en-US" sz="24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</a:b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sz="2400" dirty="0"/>
                          <m:t>,</m:t>
                        </m:r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sz="2400" dirty="0"/>
                          <m:t>,…</m:t>
                        </m:r>
                      </m:e>
                    </m:d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||</m:t>
                        </m:r>
                        <m:sSub>
                          <m:sSubPr>
                            <m:ctrlPr>
                              <a:rPr lang="en-US" sz="240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||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… </m:t>
                        </m:r>
                      </m:e>
                    </m:d>
                  </m:oMath>
                </a14:m>
                <a:endParaRPr lang="en-US" sz="22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199" y="904832"/>
                <a:ext cx="8347587" cy="4981575"/>
              </a:xfrm>
              <a:blipFill>
                <a:blip r:embed="rId2"/>
                <a:stretch>
                  <a:fillRect l="-304" t="-1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17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Rectangle 61"/>
              <p:cNvSpPr/>
              <p:nvPr/>
            </p:nvSpPr>
            <p:spPr bwMode="auto">
              <a:xfrm>
                <a:off x="679730" y="2873187"/>
                <a:ext cx="1501454" cy="37942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2" name="Rectangle 6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9730" y="2873187"/>
                <a:ext cx="1501454" cy="3794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/>
              <p:cNvSpPr/>
              <p:nvPr/>
            </p:nvSpPr>
            <p:spPr bwMode="auto">
              <a:xfrm>
                <a:off x="2620124" y="2898646"/>
                <a:ext cx="1520822" cy="371799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4" name="Rectangle 6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620124" y="2898646"/>
                <a:ext cx="1520822" cy="37179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/>
              <p:cNvSpPr/>
              <p:nvPr/>
            </p:nvSpPr>
            <p:spPr bwMode="auto">
              <a:xfrm>
                <a:off x="4566421" y="2878145"/>
                <a:ext cx="1529155" cy="369506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6" name="Rectangle 6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66421" y="2878145"/>
                <a:ext cx="1529155" cy="36950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Rectangle 67"/>
              <p:cNvSpPr/>
              <p:nvPr/>
            </p:nvSpPr>
            <p:spPr bwMode="auto">
              <a:xfrm>
                <a:off x="6847973" y="2898646"/>
                <a:ext cx="1522923" cy="37738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8" name="Rectangle 6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47973" y="2898646"/>
                <a:ext cx="1522923" cy="37738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9" name="Straight Arrow Connector 78"/>
          <p:cNvCxnSpPr/>
          <p:nvPr/>
        </p:nvCxnSpPr>
        <p:spPr bwMode="auto">
          <a:xfrm flipH="1">
            <a:off x="4501656" y="4061558"/>
            <a:ext cx="797484" cy="20616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Straight Arrow Connector 79"/>
          <p:cNvCxnSpPr/>
          <p:nvPr/>
        </p:nvCxnSpPr>
        <p:spPr bwMode="auto">
          <a:xfrm flipH="1">
            <a:off x="4959661" y="3792721"/>
            <a:ext cx="2699336" cy="47500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2" name="Trapezoid 81"/>
          <p:cNvSpPr/>
          <p:nvPr/>
        </p:nvSpPr>
        <p:spPr bwMode="auto">
          <a:xfrm flipH="1" flipV="1">
            <a:off x="674057" y="3267265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" name="TextBox 82"/>
              <p:cNvSpPr txBox="1"/>
              <p:nvPr/>
            </p:nvSpPr>
            <p:spPr>
              <a:xfrm>
                <a:off x="1123633" y="3218405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3" name="TextBox 8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633" y="3218405"/>
                <a:ext cx="446404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Rectangle 83"/>
              <p:cNvSpPr/>
              <p:nvPr/>
            </p:nvSpPr>
            <p:spPr bwMode="auto">
              <a:xfrm>
                <a:off x="1044375" y="3664751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4" name="Rectangle 8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044375" y="3664751"/>
                <a:ext cx="766489" cy="404492"/>
              </a:xfrm>
              <a:prstGeom prst="rect">
                <a:avLst/>
              </a:prstGeom>
              <a:blipFill>
                <a:blip r:embed="rId8"/>
                <a:stretch>
                  <a:fillRect r="-6250" b="-289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5" name="Trapezoid 84"/>
          <p:cNvSpPr/>
          <p:nvPr/>
        </p:nvSpPr>
        <p:spPr bwMode="auto">
          <a:xfrm flipH="1" flipV="1">
            <a:off x="2622723" y="3261736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6" name="TextBox 85"/>
              <p:cNvSpPr txBox="1"/>
              <p:nvPr/>
            </p:nvSpPr>
            <p:spPr>
              <a:xfrm>
                <a:off x="3072299" y="3212876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6" name="TextBox 8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2299" y="3212876"/>
                <a:ext cx="446404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Rectangle 86"/>
              <p:cNvSpPr/>
              <p:nvPr/>
            </p:nvSpPr>
            <p:spPr bwMode="auto">
              <a:xfrm>
                <a:off x="2993041" y="3659222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7" name="Rectangle 8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93041" y="3659222"/>
                <a:ext cx="766489" cy="404492"/>
              </a:xfrm>
              <a:prstGeom prst="rect">
                <a:avLst/>
              </a:prstGeom>
              <a:blipFill>
                <a:blip r:embed="rId10"/>
                <a:stretch>
                  <a:fillRect r="-7031" b="-289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8" name="Trapezoid 87"/>
          <p:cNvSpPr/>
          <p:nvPr/>
        </p:nvSpPr>
        <p:spPr bwMode="auto">
          <a:xfrm flipH="1" flipV="1">
            <a:off x="4561871" y="3259580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9" name="TextBox 88"/>
              <p:cNvSpPr txBox="1"/>
              <p:nvPr/>
            </p:nvSpPr>
            <p:spPr>
              <a:xfrm>
                <a:off x="5011447" y="3210720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9" name="TextBox 8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1447" y="3210720"/>
                <a:ext cx="446404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0" name="Rectangle 89"/>
              <p:cNvSpPr/>
              <p:nvPr/>
            </p:nvSpPr>
            <p:spPr bwMode="auto">
              <a:xfrm>
                <a:off x="4932189" y="3657066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0" name="Rectangle 8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32189" y="3657066"/>
                <a:ext cx="766489" cy="404492"/>
              </a:xfrm>
              <a:prstGeom prst="rect">
                <a:avLst/>
              </a:prstGeom>
              <a:blipFill>
                <a:blip r:embed="rId12"/>
                <a:stretch>
                  <a:fillRect r="-7031" b="-294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1" name="Trapezoid 90"/>
          <p:cNvSpPr/>
          <p:nvPr/>
        </p:nvSpPr>
        <p:spPr bwMode="auto">
          <a:xfrm flipH="1" flipV="1">
            <a:off x="6874360" y="3290077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" name="TextBox 91"/>
              <p:cNvSpPr txBox="1"/>
              <p:nvPr/>
            </p:nvSpPr>
            <p:spPr>
              <a:xfrm>
                <a:off x="7323936" y="3241217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92" name="TextBox 9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3936" y="3241217"/>
                <a:ext cx="446404" cy="461665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3" name="Rectangle 92"/>
              <p:cNvSpPr/>
              <p:nvPr/>
            </p:nvSpPr>
            <p:spPr bwMode="auto">
              <a:xfrm>
                <a:off x="7244678" y="3687563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3" name="Rectangle 9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244678" y="3687563"/>
                <a:ext cx="766489" cy="404492"/>
              </a:xfrm>
              <a:prstGeom prst="rect">
                <a:avLst/>
              </a:prstGeom>
              <a:blipFill>
                <a:blip r:embed="rId14"/>
                <a:stretch>
                  <a:fillRect r="-7031" b="-294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" name="Trapezoid 93"/>
          <p:cNvSpPr/>
          <p:nvPr/>
        </p:nvSpPr>
        <p:spPr bwMode="auto">
          <a:xfrm flipH="1" flipV="1">
            <a:off x="3552364" y="4307027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TextBox 94"/>
              <p:cNvSpPr txBox="1"/>
              <p:nvPr/>
            </p:nvSpPr>
            <p:spPr>
              <a:xfrm>
                <a:off x="4082724" y="4267722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5" name="TextBox 9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2724" y="4267722"/>
                <a:ext cx="446404" cy="461665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6" name="Rectangle 95"/>
              <p:cNvSpPr/>
              <p:nvPr/>
            </p:nvSpPr>
            <p:spPr bwMode="auto">
              <a:xfrm>
                <a:off x="3922682" y="4704513"/>
                <a:ext cx="782483" cy="357464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kumimoji="0" lang="en-US" sz="1800" b="0" i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6" name="Rectangle 9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22682" y="4704513"/>
                <a:ext cx="782483" cy="357464"/>
              </a:xfrm>
              <a:prstGeom prst="rect">
                <a:avLst/>
              </a:prstGeom>
              <a:blipFill>
                <a:blip r:embed="rId16"/>
                <a:stretch>
                  <a:fillRect b="-1000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0" name="Straight Arrow Connector 99"/>
          <p:cNvCxnSpPr>
            <a:stCxn id="87" idx="2"/>
            <a:endCxn id="95" idx="0"/>
          </p:cNvCxnSpPr>
          <p:nvPr/>
        </p:nvCxnSpPr>
        <p:spPr bwMode="auto">
          <a:xfrm>
            <a:off x="3376286" y="4063714"/>
            <a:ext cx="929640" cy="20400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2" name="Straight Arrow Connector 101"/>
          <p:cNvCxnSpPr>
            <a:stCxn id="84" idx="3"/>
          </p:cNvCxnSpPr>
          <p:nvPr/>
        </p:nvCxnSpPr>
        <p:spPr bwMode="auto">
          <a:xfrm>
            <a:off x="1810864" y="3866997"/>
            <a:ext cx="1841327" cy="40072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149990" y="3937695"/>
                <a:ext cx="4719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9990" y="3937695"/>
                <a:ext cx="471988" cy="369332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3866124" y="3878738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6124" y="3878738"/>
                <a:ext cx="477310" cy="369332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6216875" y="3937695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6875" y="3937695"/>
                <a:ext cx="477310" cy="369332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 bwMode="auto">
          <a:xfrm>
            <a:off x="1069853" y="5341002"/>
            <a:ext cx="6726071" cy="475000"/>
          </a:xfrm>
          <a:prstGeom prst="round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Arial" pitchFamily="34" charset="0"/>
                <a:cs typeface="Arial" pitchFamily="34" charset="0"/>
              </a:rPr>
              <a:t>Allows each user to receive, validate only required items. How?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5292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64" grpId="0" animBg="1"/>
      <p:bldP spid="66" grpId="0" animBg="1"/>
      <p:bldP spid="68" grpId="0" animBg="1"/>
      <p:bldP spid="82" grpId="0" animBg="1"/>
      <p:bldP spid="83" grpId="0"/>
      <p:bldP spid="84" grpId="0" animBg="1"/>
      <p:bldP spid="85" grpId="0" animBg="1"/>
      <p:bldP spid="86" grpId="0"/>
      <p:bldP spid="87" grpId="0" animBg="1"/>
      <p:bldP spid="88" grpId="0" animBg="1"/>
      <p:bldP spid="89" grpId="0"/>
      <p:bldP spid="90" grpId="0" animBg="1"/>
      <p:bldP spid="91" grpId="0" animBg="1"/>
      <p:bldP spid="92" grpId="0"/>
      <p:bldP spid="93" grpId="0" animBg="1"/>
      <p:bldP spid="94" grpId="0" animBg="1"/>
      <p:bldP spid="95" grpId="0"/>
      <p:bldP spid="96" grpId="0" animBg="1"/>
      <p:bldP spid="6" grpId="0"/>
      <p:bldP spid="30" grpId="0"/>
      <p:bldP spid="31" grpId="0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To verify inclusion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866" t="-15748" b="-314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18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/>
              <p:cNvSpPr/>
              <p:nvPr/>
            </p:nvSpPr>
            <p:spPr bwMode="auto">
              <a:xfrm>
                <a:off x="2609028" y="2997051"/>
                <a:ext cx="1520822" cy="371799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4" name="Rectangle 6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609028" y="2997051"/>
                <a:ext cx="1520822" cy="37179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9" name="Straight Arrow Connector 78"/>
          <p:cNvCxnSpPr/>
          <p:nvPr/>
        </p:nvCxnSpPr>
        <p:spPr bwMode="auto">
          <a:xfrm flipH="1">
            <a:off x="4501656" y="4169189"/>
            <a:ext cx="797484" cy="20616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Straight Arrow Connector 79"/>
          <p:cNvCxnSpPr/>
          <p:nvPr/>
        </p:nvCxnSpPr>
        <p:spPr bwMode="auto">
          <a:xfrm flipH="1">
            <a:off x="4959661" y="3900352"/>
            <a:ext cx="2699336" cy="47500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5" name="Trapezoid 84"/>
          <p:cNvSpPr/>
          <p:nvPr/>
        </p:nvSpPr>
        <p:spPr bwMode="auto">
          <a:xfrm flipH="1" flipV="1">
            <a:off x="2622723" y="3369367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6" name="TextBox 85"/>
              <p:cNvSpPr txBox="1"/>
              <p:nvPr/>
            </p:nvSpPr>
            <p:spPr>
              <a:xfrm>
                <a:off x="3072299" y="3320507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6" name="TextBox 8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2299" y="3320507"/>
                <a:ext cx="446404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Rectangle 86"/>
              <p:cNvSpPr/>
              <p:nvPr/>
            </p:nvSpPr>
            <p:spPr bwMode="auto">
              <a:xfrm>
                <a:off x="2993041" y="3766853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7" name="Rectangle 8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93041" y="3766853"/>
                <a:ext cx="766489" cy="404492"/>
              </a:xfrm>
              <a:prstGeom prst="rect">
                <a:avLst/>
              </a:prstGeom>
              <a:blipFill>
                <a:blip r:embed="rId5"/>
                <a:stretch>
                  <a:fillRect r="-7031" b="-294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" name="Trapezoid 93"/>
          <p:cNvSpPr/>
          <p:nvPr/>
        </p:nvSpPr>
        <p:spPr bwMode="auto">
          <a:xfrm flipH="1" flipV="1">
            <a:off x="3552364" y="4414658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TextBox 94"/>
              <p:cNvSpPr txBox="1"/>
              <p:nvPr/>
            </p:nvSpPr>
            <p:spPr>
              <a:xfrm>
                <a:off x="4118080" y="4384032"/>
                <a:ext cx="59676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5" name="TextBox 9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8080" y="4384032"/>
                <a:ext cx="596765" cy="461665"/>
              </a:xfrm>
              <a:prstGeom prst="rect">
                <a:avLst/>
              </a:prstGeom>
              <a:blipFill>
                <a:blip r:embed="rId6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6" name="Rectangle 95"/>
              <p:cNvSpPr/>
              <p:nvPr/>
            </p:nvSpPr>
            <p:spPr bwMode="auto">
              <a:xfrm>
                <a:off x="3922682" y="4812144"/>
                <a:ext cx="782483" cy="357464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</m:t>
                      </m:r>
                    </m:oMath>
                  </m:oMathPara>
                </a14:m>
                <a:endParaRPr kumimoji="0" lang="en-US" sz="1800" b="0" i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6" name="Rectangle 9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22682" y="4812144"/>
                <a:ext cx="782483" cy="35746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0" name="Straight Arrow Connector 99"/>
          <p:cNvCxnSpPr>
            <a:stCxn id="87" idx="2"/>
            <a:endCxn id="95" idx="0"/>
          </p:cNvCxnSpPr>
          <p:nvPr/>
        </p:nvCxnSpPr>
        <p:spPr bwMode="auto">
          <a:xfrm>
            <a:off x="3376286" y="4171345"/>
            <a:ext cx="1040177" cy="21268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2" name="Straight Arrow Connector 101"/>
          <p:cNvCxnSpPr>
            <a:cxnSpLocks/>
          </p:cNvCxnSpPr>
          <p:nvPr/>
        </p:nvCxnSpPr>
        <p:spPr bwMode="auto">
          <a:xfrm>
            <a:off x="1810864" y="3974628"/>
            <a:ext cx="1841327" cy="40072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574870" y="3613581"/>
                <a:ext cx="4719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4870" y="3613581"/>
                <a:ext cx="471988" cy="369332"/>
              </a:xfrm>
              <a:prstGeom prst="rect">
                <a:avLst/>
              </a:prstGeom>
              <a:blipFill>
                <a:blip r:embed="rId8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3866124" y="3986369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6124" y="3986369"/>
                <a:ext cx="477310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7609866" y="3583211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9866" y="3583211"/>
                <a:ext cx="477310" cy="369332"/>
              </a:xfrm>
              <a:prstGeom prst="rect">
                <a:avLst/>
              </a:prstGeom>
              <a:blipFill>
                <a:blip r:embed="rId10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ounded Rectangle 6"/>
              <p:cNvSpPr/>
              <p:nvPr/>
            </p:nvSpPr>
            <p:spPr bwMode="auto">
              <a:xfrm>
                <a:off x="1405053" y="5538472"/>
                <a:ext cx="7149011" cy="532911"/>
              </a:xfrm>
              <a:prstGeom prst="roundRect">
                <a:avLst>
                  <a:gd name="adj" fmla="val 50000"/>
                </a:avLst>
              </a:prstGeom>
              <a:solidFill>
                <a:srgbClr val="FFFF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Receive and validate only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. 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Other hashes still required, though.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7" name="Rounded 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405053" y="5538472"/>
                <a:ext cx="7149011" cy="532911"/>
              </a:xfrm>
              <a:prstGeom prst="roundRect">
                <a:avLst>
                  <a:gd name="adj" fmla="val 50000"/>
                </a:avLst>
              </a:prstGeom>
              <a:blipFill>
                <a:blip r:embed="rId11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7734373-795A-4C25-BE3C-285AD80E615D}"/>
                  </a:ext>
                </a:extLst>
              </p:cNvPr>
              <p:cNvSpPr txBox="1"/>
              <p:nvPr/>
            </p:nvSpPr>
            <p:spPr>
              <a:xfrm>
                <a:off x="5207388" y="3785241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7734373-795A-4C25-BE3C-285AD80E61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7388" y="3785241"/>
                <a:ext cx="477310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Picture 24">
            <a:extLst>
              <a:ext uri="{FF2B5EF4-FFF2-40B4-BE49-F238E27FC236}">
                <a16:creationId xmlns:a16="http://schemas.microsoft.com/office/drawing/2014/main" id="{78198E21-9981-4219-87B4-465C954766B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51405" y="1132801"/>
            <a:ext cx="6725036" cy="139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659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85" grpId="0" animBg="1"/>
      <p:bldP spid="86" grpId="0"/>
      <p:bldP spid="87" grpId="0" animBg="1"/>
      <p:bldP spid="94" grpId="0" animBg="1"/>
      <p:bldP spid="95" grpId="0"/>
      <p:bldP spid="96" grpId="0" animBg="1"/>
      <p:bldP spid="6" grpId="0"/>
      <p:bldP spid="30" grpId="0"/>
      <p:bldP spid="31" grpId="0"/>
      <p:bldP spid="7" grpId="0" animBg="1"/>
      <p:bldP spid="3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CB821B-50C0-4251-8504-FE2A0223D9B6}" type="slidenum">
              <a:rPr lang="he-IL" altLang="en-US"/>
              <a:pPr>
                <a:defRPr/>
              </a:pPr>
              <a:t>19</a:t>
            </a:fld>
            <a:endParaRPr lang="en-US" altLang="en-US"/>
          </a:p>
        </p:txBody>
      </p:sp>
      <p:sp>
        <p:nvSpPr>
          <p:cNvPr id="83974" name="Rectangle 3"/>
          <p:cNvSpPr>
            <a:spLocks noGrp="1" noChangeArrowheads="1"/>
          </p:cNvSpPr>
          <p:nvPr>
            <p:ph type="title"/>
          </p:nvPr>
        </p:nvSpPr>
        <p:spPr>
          <a:xfrm>
            <a:off x="546100" y="233363"/>
            <a:ext cx="7772400" cy="6731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 dirty="0"/>
              <a:t>The Merkle Tree Construction</a:t>
            </a:r>
          </a:p>
        </p:txBody>
      </p:sp>
      <p:sp>
        <p:nvSpPr>
          <p:cNvPr id="139366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549275" y="820738"/>
            <a:ext cx="8199438" cy="385363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marL="341313" indent="-341313" defTabSz="449263" eaLnBrk="1" hangingPunct="1">
              <a:lnSpc>
                <a:spcPct val="90000"/>
              </a:lnSpc>
              <a:spcBef>
                <a:spcPts val="52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100" dirty="0"/>
              <a:t>Reduce length of ‘proofs’ – send less hashes of ‘other </a:t>
            </a:r>
            <a:r>
              <a:rPr lang="en-US" altLang="en-US" sz="2100" dirty="0" err="1"/>
              <a:t>msgs’</a:t>
            </a:r>
            <a:endParaRPr lang="en-GB" altLang="en-US" sz="17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23DD08-A68A-4F7E-B26D-2EBE97415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968" y="1337720"/>
            <a:ext cx="6980663" cy="330289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C2E764F-13FF-4735-8849-39D79AF03F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968" y="4932035"/>
            <a:ext cx="6791414" cy="1011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70011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Hash based MACs.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Domain extension.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Merkle digest and Merkle trees. </a:t>
            </a:r>
          </a:p>
          <a:p>
            <a:pPr>
              <a:buFont typeface="Wingdings" pitchFamily="2" charset="2"/>
              <a:buChar char="q"/>
            </a:pPr>
            <a:r>
              <a:rPr lang="en-US"/>
              <a:t>Blockchains.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378187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CB821B-50C0-4251-8504-FE2A0223D9B6}" type="slidenum">
              <a:rPr lang="he-IL" altLang="en-US"/>
              <a:pPr>
                <a:defRPr/>
              </a:pPr>
              <a:t>20</a:t>
            </a:fld>
            <a:endParaRPr lang="en-US" altLang="en-US"/>
          </a:p>
        </p:txBody>
      </p:sp>
      <p:sp>
        <p:nvSpPr>
          <p:cNvPr id="83974" name="Rectangle 3"/>
          <p:cNvSpPr>
            <a:spLocks noGrp="1" noChangeArrowheads="1"/>
          </p:cNvSpPr>
          <p:nvPr>
            <p:ph type="title"/>
          </p:nvPr>
        </p:nvSpPr>
        <p:spPr>
          <a:xfrm>
            <a:off x="546100" y="233363"/>
            <a:ext cx="7772400" cy="6731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 dirty="0"/>
              <a:t>Merkle Tree: Proof of Inclusion (PoI)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93668" name="Rectangle 4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549275" y="820738"/>
                <a:ext cx="8199438" cy="537712"/>
              </a:xfrm>
              <a:extLs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pPr marL="341313" indent="-341313" defTabSz="449263" eaLnBrk="1" hangingPunct="1">
                  <a:lnSpc>
                    <a:spcPct val="90000"/>
                  </a:lnSpc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100" dirty="0"/>
                  <a:t>To prove inclusion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kumimoji="0" lang="en-US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𝑚</m:t>
                        </m:r>
                      </m:e>
                      <m:sub>
                        <m:r>
                          <a:rPr kumimoji="0" lang="en-US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altLang="en-US" sz="3200" dirty="0"/>
                  <a:t> </a:t>
                </a:r>
                <a:r>
                  <a:rPr lang="en-US" altLang="en-US" sz="2100" dirty="0"/>
                  <a:t>, send also ‘proofs’: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altLang="en-US" sz="32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endParaRPr lang="en-GB" altLang="en-US" sz="1700" dirty="0"/>
              </a:p>
            </p:txBody>
          </p:sp>
        </mc:Choice>
        <mc:Fallback xmlns="">
          <p:sp>
            <p:nvSpPr>
              <p:cNvPr id="1393668" name="Rectangle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549275" y="820738"/>
                <a:ext cx="8199438" cy="537712"/>
              </a:xfrm>
              <a:blipFill>
                <a:blip r:embed="rId3"/>
                <a:stretch>
                  <a:fillRect l="-74" t="-23864" b="-36364"/>
                </a:stretch>
              </a:blipFill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ABC689EE-C23D-4D88-8A30-57F75B8666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777" y="1628079"/>
            <a:ext cx="7438587" cy="360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136941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Blockchains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200">
                <a:sym typeface="Wingdings" panose="05000000000000000000" pitchFamily="2" charset="2"/>
              </a:rPr>
              <a:t>Next slides set.</a:t>
            </a:r>
            <a:endParaRPr lang="en-US" altLang="he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5155445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dirty="0">
                <a:sym typeface="Wingdings" panose="05000000000000000000" pitchFamily="2" charset="2"/>
              </a:rPr>
              <a:t>Chapter 3: Sections 3.7, 3.8, and 3.9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dirty="0">
                <a:sym typeface="Wingdings" panose="05000000000000000000" pitchFamily="2" charset="2"/>
              </a:rPr>
              <a:t>Chapter 4: Section 4.6.3</a:t>
            </a:r>
            <a:endParaRPr lang="en-US" altLang="he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9480272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64054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B94970-7923-4857-BA6F-AD2134BA9294}" type="slidenum">
              <a:rPr lang="he-IL" altLang="en-US"/>
              <a:pPr>
                <a:defRPr/>
              </a:pPr>
              <a:t>3</a:t>
            </a:fld>
            <a:endParaRPr lang="en-US" altLang="en-US"/>
          </a:p>
        </p:txBody>
      </p:sp>
      <p:sp>
        <p:nvSpPr>
          <p:cNvPr id="86021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3988" cy="7366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/>
              <a:t>Hash based MAC</a:t>
            </a:r>
          </a:p>
        </p:txBody>
      </p:sp>
      <p:sp>
        <p:nvSpPr>
          <p:cNvPr id="860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7175" y="1236745"/>
            <a:ext cx="8629650" cy="528670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3100" dirty="0"/>
              <a:t>Hash-based MAC is often faster than </a:t>
            </a:r>
            <a:br>
              <a:rPr lang="en-GB" altLang="en-US" sz="3100" dirty="0"/>
            </a:br>
            <a:r>
              <a:rPr lang="en-GB" altLang="en-US" sz="3100" dirty="0"/>
              <a:t>block-cipher MAC 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3100" dirty="0"/>
              <a:t>How? Heuristic constructions: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3100" dirty="0"/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3100" dirty="0"/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3100" dirty="0"/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3100" dirty="0"/>
          </a:p>
          <a:p>
            <a:pPr marL="1093788" lvl="2" indent="-284163" defTabSz="449263" eaLnBrk="1" hangingPunct="1">
              <a:lnSpc>
                <a:spcPct val="90000"/>
              </a:lnSpc>
              <a:spcBef>
                <a:spcPts val="6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dirty="0"/>
              <a:t>Are these secure assuming CRHF ? OWF ? Both ? </a:t>
            </a:r>
          </a:p>
          <a:p>
            <a:pPr marL="1411288" lvl="3" indent="-284163" defTabSz="449263" eaLnBrk="1" hangingPunct="1">
              <a:lnSpc>
                <a:spcPct val="90000"/>
              </a:lnSpc>
              <a:spcBef>
                <a:spcPts val="6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dirty="0"/>
              <a:t>No. </a:t>
            </a:r>
          </a:p>
          <a:p>
            <a:pPr marL="741363" lvl="1" indent="-284163" defTabSz="449263" eaLnBrk="1" hangingPunct="1">
              <a:lnSpc>
                <a:spcPct val="90000"/>
              </a:lnSpc>
              <a:spcBef>
                <a:spcPts val="6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dirty="0"/>
              <a:t>But: all ‘secure in random oracle model’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buFont typeface="Wingdings" pitchFamily="2" charset="2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2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40E68F8-6DCF-9941-9CE4-A3AF4B823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255" y="2844026"/>
            <a:ext cx="7543489" cy="161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2718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D19CC8B-3160-4B16-AB31-0F50EC77D3BF}" type="slidenum">
              <a:rPr lang="he-IL" altLang="en-US"/>
              <a:pPr>
                <a:defRPr/>
              </a:pPr>
              <a:t>4</a:t>
            </a:fld>
            <a:endParaRPr lang="en-US" altLang="en-US"/>
          </a:p>
        </p:txBody>
      </p:sp>
      <p:sp>
        <p:nvSpPr>
          <p:cNvPr id="8806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21623"/>
            <a:ext cx="8354291" cy="74084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/>
              <a:t>Hash-based MAC: HMAC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807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16724" y="1279005"/>
                <a:ext cx="8835242" cy="3492367"/>
              </a:xfrm>
              <a:extLs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>
                <a:spAutoFit/>
              </a:bodyPr>
              <a:lstStyle/>
              <a:p>
                <a:pPr marL="341313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HMAC uses only the unkeyed hash function </a:t>
                </a:r>
                <a14:m>
                  <m:oMath xmlns:m="http://schemas.openxmlformats.org/officeDocument/2006/math">
                    <m:r>
                      <a:rPr lang="en-GB" altLang="en-US" sz="2400" i="1" dirty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GB" altLang="en-US" sz="2400" dirty="0"/>
                  <a:t>:</a:t>
                </a:r>
              </a:p>
              <a:p>
                <a:pPr marL="341313" indent="-341313" algn="ctr" defTabSz="449263" eaLnBrk="1" hangingPunct="1">
                  <a:buFont typeface="Wingdings" pitchFamily="2" charset="2"/>
                  <a:buNone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HMAC</a:t>
                </a:r>
                <a:r>
                  <a:rPr lang="en-GB" altLang="en-US" sz="2400" b="1" i="1" baseline="-30000" dirty="0" err="1">
                    <a:latin typeface="Times New Roman" pitchFamily="18" charset="0"/>
                    <a:cs typeface="Times New Roman" pitchFamily="18" charset="0"/>
                  </a:rPr>
                  <a:t>k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(x)=h(k</a:t>
                </a:r>
                <a:r>
                  <a:rPr lang="en-GB" altLang="en-US" sz="2400" i="1" dirty="0">
                    <a:latin typeface="Symbol" pitchFamily="18" charset="2"/>
                    <a:cs typeface="Times New Roman" pitchFamily="18" charset="0"/>
                  </a:rPr>
                  <a:t>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opad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|| h(k </a:t>
                </a:r>
                <a:r>
                  <a:rPr lang="en-GB" altLang="en-US" sz="2400" i="1" dirty="0">
                    <a:latin typeface="Symbol" pitchFamily="18" charset="2"/>
                    <a:cs typeface="Times New Roman" pitchFamily="18" charset="0"/>
                  </a:rPr>
                  <a:t>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ipad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|| x))</a:t>
                </a:r>
              </a:p>
              <a:p>
                <a:pPr marL="741363" lvl="1" indent="-28416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opad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, </a:t>
                </a: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ipad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: </a:t>
                </a:r>
                <a:r>
                  <a:rPr lang="en-GB" altLang="en-US" sz="2400" dirty="0"/>
                  <a:t>fixed sequences (of 36x, 5Cx resp.)</a:t>
                </a:r>
              </a:p>
              <a:p>
                <a:pPr marL="668338" lvl="1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/>
                  <a:t>It is a secure MAC under ‘reasonable assumptions’ [beyond our scope]</a:t>
                </a:r>
              </a:p>
              <a:p>
                <a:pPr marL="341313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Widely deployed </a:t>
                </a:r>
              </a:p>
              <a:p>
                <a:pPr marL="341313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More results, more exposure </a:t>
                </a:r>
                <a:r>
                  <a:rPr lang="en-GB" altLang="en-US" sz="2400" dirty="0">
                    <a:sym typeface="Wingdings" panose="05000000000000000000" pitchFamily="2" charset="2"/>
                  </a:rPr>
                  <a:t> confidence!</a:t>
                </a:r>
              </a:p>
              <a:p>
                <a:pPr marL="341313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ym typeface="Wingdings" panose="05000000000000000000" pitchFamily="2" charset="2"/>
                  </a:rPr>
                  <a:t>Hash functions are useful for MACs in another way:</a:t>
                </a:r>
              </a:p>
              <a:p>
                <a:pPr marL="668338" lvl="1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ym typeface="Wingdings" panose="05000000000000000000" pitchFamily="2" charset="2"/>
                  </a:rPr>
                  <a:t>Hash then MAC for efficiency.</a:t>
                </a:r>
                <a:endParaRPr lang="en-GB" altLang="en-US" sz="2400" dirty="0"/>
              </a:p>
            </p:txBody>
          </p:sp>
        </mc:Choice>
        <mc:Fallback>
          <p:sp>
            <p:nvSpPr>
              <p:cNvPr id="88070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16724" y="1279005"/>
                <a:ext cx="8835242" cy="3492367"/>
              </a:xfrm>
              <a:blipFill>
                <a:blip r:embed="rId3"/>
                <a:stretch>
                  <a:fillRect l="-287" t="-1449" r="-431" b="-2899"/>
                </a:stretch>
              </a:blipFill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980912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Digest Schemes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Generalization of collision-resistant hash</a:t>
                </a:r>
              </a:p>
              <a:p>
                <a:pPr lvl="1"/>
                <a:r>
                  <a:rPr lang="en-US" dirty="0"/>
                  <a:t>Input is a </a:t>
                </a:r>
                <a:r>
                  <a:rPr lang="en-US" b="1" dirty="0"/>
                  <a:t>sequence </a:t>
                </a:r>
                <a:r>
                  <a:rPr lang="en-US" dirty="0"/>
                  <a:t>of messages</a:t>
                </a:r>
              </a:p>
              <a:p>
                <a:pPr lvl="1"/>
                <a:r>
                  <a:rPr lang="en-US" dirty="0"/>
                  <a:t>Output is n-bit </a:t>
                </a:r>
                <a:r>
                  <a:rPr lang="en-US" b="1" dirty="0"/>
                  <a:t>digest</a:t>
                </a:r>
                <a:r>
                  <a:rPr lang="en-US" dirty="0"/>
                  <a:t>, denoted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Three types of schemes:</a:t>
                </a:r>
              </a:p>
              <a:p>
                <a:pPr lvl="1"/>
                <a:r>
                  <a:rPr lang="en-US" dirty="0"/>
                  <a:t>Digest functions (or accumulators)</a:t>
                </a:r>
              </a:p>
              <a:p>
                <a:pPr lvl="1"/>
                <a:r>
                  <a:rPr lang="en-US" dirty="0"/>
                  <a:t>Merkle Digest (and Merkle trees)</a:t>
                </a:r>
              </a:p>
              <a:p>
                <a:pPr lvl="1"/>
                <a:r>
                  <a:rPr lang="en-US" dirty="0"/>
                  <a:t>Blockchains</a:t>
                </a:r>
              </a:p>
              <a:p>
                <a:r>
                  <a:rPr lang="en-US" dirty="0"/>
                  <a:t>In other textbooks, this is referred to as Domain Extension.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7" t="-15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03139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F5D8140-77EF-5046-27AC-41C90044663B}"/>
              </a:ext>
            </a:extLst>
          </p:cNvPr>
          <p:cNvSpPr/>
          <p:nvPr/>
        </p:nvSpPr>
        <p:spPr bwMode="auto">
          <a:xfrm>
            <a:off x="4156148" y="3630521"/>
            <a:ext cx="141890" cy="31568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498584" cy="779462"/>
          </a:xfrm>
        </p:spPr>
        <p:txBody>
          <a:bodyPr/>
          <a:lstStyle/>
          <a:p>
            <a:r>
              <a:rPr lang="en-US" dirty="0"/>
              <a:t>Digest Functions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9351"/>
                <a:ext cx="8229600" cy="1963964"/>
              </a:xfrm>
            </p:spPr>
            <p:txBody>
              <a:bodyPr/>
              <a:lstStyle/>
              <a:p>
                <a:r>
                  <a:rPr lang="en-US" dirty="0"/>
                  <a:t>Generalization of collision-resistant hash</a:t>
                </a:r>
              </a:p>
              <a:p>
                <a:pPr lvl="1"/>
                <a:r>
                  <a:rPr lang="en-US" dirty="0"/>
                  <a:t>Input is a </a:t>
                </a:r>
                <a:r>
                  <a:rPr lang="en-US" b="1" dirty="0"/>
                  <a:t>sequence </a:t>
                </a:r>
                <a:r>
                  <a:rPr lang="en-US" dirty="0"/>
                  <a:t>of messages</a:t>
                </a:r>
              </a:p>
              <a:p>
                <a:pPr lvl="1"/>
                <a:r>
                  <a:rPr lang="en-US" dirty="0"/>
                  <a:t>Output is n-bit </a:t>
                </a:r>
                <a:r>
                  <a:rPr lang="en-US" b="1" dirty="0"/>
                  <a:t>digest</a:t>
                </a:r>
                <a:r>
                  <a:rPr lang="en-US" dirty="0"/>
                  <a:t>, denoted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9351"/>
                <a:ext cx="8229600" cy="1963964"/>
              </a:xfrm>
              <a:blipFill>
                <a:blip r:embed="rId2"/>
                <a:stretch>
                  <a:fillRect l="-617" t="-38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6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41DE6F-C5E4-754D-8759-02EF8CBD57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60" y="3084401"/>
            <a:ext cx="7717130" cy="235739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72754A2-5E2B-48CB-3003-0197BA32468F}"/>
              </a:ext>
            </a:extLst>
          </p:cNvPr>
          <p:cNvSpPr/>
          <p:nvPr/>
        </p:nvSpPr>
        <p:spPr bwMode="auto">
          <a:xfrm>
            <a:off x="1944414" y="3113315"/>
            <a:ext cx="578069" cy="31568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036E19-2285-8BFC-25B4-B9A64FEAADFB}"/>
              </a:ext>
            </a:extLst>
          </p:cNvPr>
          <p:cNvSpPr/>
          <p:nvPr/>
        </p:nvSpPr>
        <p:spPr bwMode="auto">
          <a:xfrm>
            <a:off x="7679892" y="5048365"/>
            <a:ext cx="774048" cy="31568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1460EB-A23C-A81E-CA55-D06FB2E8E7CE}"/>
              </a:ext>
            </a:extLst>
          </p:cNvPr>
          <p:cNvSpPr/>
          <p:nvPr/>
        </p:nvSpPr>
        <p:spPr bwMode="auto">
          <a:xfrm>
            <a:off x="1329560" y="3744686"/>
            <a:ext cx="141890" cy="31568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F7EC53-BA6C-9FBB-2602-DED37AE0439A}"/>
              </a:ext>
            </a:extLst>
          </p:cNvPr>
          <p:cNvSpPr/>
          <p:nvPr/>
        </p:nvSpPr>
        <p:spPr bwMode="auto">
          <a:xfrm>
            <a:off x="4156148" y="3683399"/>
            <a:ext cx="141890" cy="31568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36A7A3-33B2-72BA-2E5E-71D825E3D494}"/>
              </a:ext>
            </a:extLst>
          </p:cNvPr>
          <p:cNvSpPr txBox="1"/>
          <p:nvPr/>
        </p:nvSpPr>
        <p:spPr>
          <a:xfrm>
            <a:off x="4090458" y="3539661"/>
            <a:ext cx="273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3132285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7AC5389-A415-4063-AB31-783C30B6E145}" type="slidenum">
              <a:rPr lang="he-IL" altLang="en-US"/>
              <a:pPr>
                <a:defRPr/>
              </a:pPr>
              <a:t>7</a:t>
            </a:fld>
            <a:endParaRPr lang="en-US" altLang="en-US"/>
          </a:p>
        </p:txBody>
      </p:sp>
      <p:sp>
        <p:nvSpPr>
          <p:cNvPr id="76806" name="Rectangle 14"/>
          <p:cNvSpPr>
            <a:spLocks noGrp="1" noChangeArrowheads="1"/>
          </p:cNvSpPr>
          <p:nvPr>
            <p:ph type="title"/>
          </p:nvPr>
        </p:nvSpPr>
        <p:spPr>
          <a:xfrm>
            <a:off x="381000" y="304800"/>
            <a:ext cx="8181975" cy="67929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 dirty="0"/>
              <a:t> The Merkle-</a:t>
            </a:r>
            <a:r>
              <a:rPr lang="en-GB" altLang="en-US" sz="3800" dirty="0" err="1"/>
              <a:t>Damgard</a:t>
            </a:r>
            <a:r>
              <a:rPr lang="en-GB" altLang="en-US" sz="3800" dirty="0"/>
              <a:t> Digest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6807" name="Rectangle 15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34339" y="1056287"/>
                <a:ext cx="8591550" cy="2794420"/>
              </a:xfrm>
              <a:extLs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pPr marL="341313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dirty="0"/>
                  <a:t>The Merkle-</a:t>
                </a:r>
                <a:r>
                  <a:rPr lang="en-GB" altLang="en-US" sz="2200" dirty="0" err="1"/>
                  <a:t>Damgard</a:t>
                </a:r>
                <a:r>
                  <a:rPr lang="en-GB" altLang="en-US" sz="2200" dirty="0"/>
                  <a:t> construction of:</a:t>
                </a:r>
              </a:p>
              <a:p>
                <a:pPr marL="668338" lvl="1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1800" dirty="0"/>
                  <a:t>Collision-Resistant Digest function from CRHF</a:t>
                </a:r>
              </a:p>
              <a:p>
                <a:pPr marL="668338" lvl="1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1800" dirty="0"/>
                  <a:t>VIL CRHF from compression function (FIL CRHF):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GB" altLang="en-US" sz="1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altLang="en-US" sz="1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GB" altLang="en-US" sz="1400" dirty="0"/>
              </a:p>
              <a:p>
                <a:pPr marL="341313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dirty="0"/>
                  <a:t>Idea: hash iteratively, message by message:</a:t>
                </a:r>
              </a:p>
              <a:p>
                <a:pPr marL="0" indent="0" defTabSz="449263" eaLnBrk="1" hangingPunct="1">
                  <a:spcBef>
                    <a:spcPts val="550"/>
                  </a:spcBef>
                  <a:buNone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rgbClr val="000000"/>
                    </a:solidFill>
                    <a:ea typeface="Cambria Math" panose="02040503050406030204" pitchFamily="18" charset="0"/>
                    <a:cs typeface="Times New Roman" pitchFamily="18" charset="0"/>
                  </a:rPr>
                  <a:t>   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en-US" sz="2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  <m:d>
                      <m:dPr>
                        <m:ctrlPr>
                          <a:rPr lang="el-GR" alt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GB" altLang="en-US" sz="2400" dirty="0"/>
                          <m:t>, … , </m:t>
                        </m:r>
                        <m:sSub>
                          <m:sSubPr>
                            <m:ctrlPr>
                              <a:rPr lang="en-GB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𝑙</m:t>
                            </m:r>
                          </m:sub>
                        </m:sSub>
                      </m:e>
                    </m:d>
                    <m:r>
                      <a:rPr lang="en-US" altLang="en-US" sz="2000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r>
                      <a:rPr lang="en-US" altLang="en-US" sz="2000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  <m:d>
                      <m:dPr>
                        <m:ctrlPr>
                          <a:rPr lang="en-US" altLang="en-US" sz="20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alt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Δ</m:t>
                        </m:r>
                        <m:d>
                          <m:dPr>
                            <m:ctrlPr>
                              <a:rPr lang="el-GR" alt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m:rPr>
                                <m:nor/>
                              </m:rPr>
                              <a:rPr lang="en-GB" altLang="en-US" sz="2400" dirty="0"/>
                              <m:t>, … , </m:t>
                            </m:r>
                            <m:sSub>
                              <m:sSubPr>
                                <m:ctrlPr>
                                  <a:rPr lang="en-GB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𝑙</m:t>
                                </m:r>
                                <m:r>
                                  <a:rPr lang="en-US" altLang="en-US" sz="2000" b="0" i="1" dirty="0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  <m:r>
                          <a:rPr lang="en-US" altLang="en-US" sz="20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|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dPr>
                          <m:e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e>
                        </m:d>
                        <m:r>
                          <a:rPr lang="en-US" altLang="en-US" sz="20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𝑙</m:t>
                            </m:r>
                          </m:sub>
                        </m:sSub>
                      </m:e>
                    </m:d>
                    <m:r>
                      <a:rPr lang="en-US" altLang="en-US" sz="2000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 ;  </m:t>
                    </m:r>
                    <m:r>
                      <m:rPr>
                        <m:sty m:val="p"/>
                      </m:rPr>
                      <a:rPr lang="el-GR" altLang="en-US" sz="2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  <m:d>
                      <m:dPr>
                        <m:ctrlPr>
                          <a:rPr lang="el-GR" alt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en-US" sz="2000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</m:oMath>
                </a14:m>
                <a:r>
                  <a:rPr lang="en-GB" altLang="en-US" sz="2000" dirty="0">
                    <a:solidFill>
                      <a:srgbClr val="000000"/>
                    </a:solidFill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00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  <m:d>
                      <m:dPr>
                        <m:ctrlPr>
                          <a:rPr lang="en-US" altLang="en-US" sz="200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sz="200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0</m:t>
                            </m:r>
                          </m:e>
                          <m:sup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𝑛</m:t>
                            </m:r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+1</m:t>
                            </m:r>
                          </m:sup>
                        </m:sSup>
                        <m:r>
                          <a:rPr lang="en-US" altLang="en-US" sz="20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||</m:t>
                        </m:r>
                        <m:sSub>
                          <m:sSubPr>
                            <m:ctrlP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sz="2000" dirty="0">
                  <a:solidFill>
                    <a:srgbClr val="000000"/>
                  </a:solidFill>
                  <a:cs typeface="Times New Roman" pitchFamily="18" charset="0"/>
                </a:endParaRPr>
              </a:p>
              <a:p>
                <a:pPr marL="341313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dirty="0"/>
                  <a:t>Lemma 4.2: if </a:t>
                </a:r>
                <a14:m>
                  <m:oMath xmlns:m="http://schemas.openxmlformats.org/officeDocument/2006/math">
                    <m:r>
                      <a:rPr lang="en-US" altLang="en-US" sz="2400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</m:oMath>
                </a14:m>
                <a:r>
                  <a:rPr lang="en-GB" altLang="en-US" sz="2200" dirty="0"/>
                  <a:t> is a CRHF, then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</m:oMath>
                </a14:m>
                <a:r>
                  <a:rPr lang="en-GB" altLang="en-US" sz="2200" dirty="0"/>
                  <a:t> is a collision-resistant digest</a:t>
                </a:r>
              </a:p>
              <a:p>
                <a:pPr marL="341313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dirty="0"/>
                  <a:t>Proof… (see details in textbook)</a:t>
                </a:r>
              </a:p>
            </p:txBody>
          </p:sp>
        </mc:Choice>
        <mc:Fallback xmlns="">
          <p:sp>
            <p:nvSpPr>
              <p:cNvPr id="76807" name="Rectangle 1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34339" y="1056287"/>
                <a:ext cx="8591550" cy="2794420"/>
              </a:xfrm>
              <a:blipFill>
                <a:blip r:embed="rId5"/>
                <a:stretch>
                  <a:fillRect l="-142" t="-1089" b="-3486"/>
                </a:stretch>
              </a:blipFill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3E3D94AB-F76E-AE44-A04F-E0136F8B1A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27" y="3948235"/>
            <a:ext cx="8376745" cy="1882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23561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C4E20E-F1C1-4BE7-9302-342BCACF5CFA}" type="slidenum">
              <a:rPr lang="he-IL" altLang="en-US"/>
              <a:pPr>
                <a:defRPr/>
              </a:pPr>
              <a:t>8</a:t>
            </a:fld>
            <a:endParaRPr lang="en-US" altLang="en-US"/>
          </a:p>
        </p:txBody>
      </p:sp>
      <p:sp>
        <p:nvSpPr>
          <p:cNvPr id="75781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304800"/>
            <a:ext cx="7773988" cy="73342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/>
              <a:t>VIL CRHF from FIL CRHF </a:t>
            </a:r>
          </a:p>
        </p:txBody>
      </p:sp>
      <p:sp>
        <p:nvSpPr>
          <p:cNvPr id="757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78747" y="924830"/>
            <a:ext cx="8386505" cy="525746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/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600" dirty="0"/>
              <a:t>Recall</a:t>
            </a:r>
            <a:r>
              <a:rPr lang="en-GB" altLang="en-US" sz="2600" dirty="0">
                <a:solidFill>
                  <a:srgbClr val="0000FF"/>
                </a:solidFill>
              </a:rPr>
              <a:t>: design and cryptanalyze simple (FIL) function, use it to construct strong (VIL) function</a:t>
            </a:r>
          </a:p>
          <a:p>
            <a:pPr marL="341313" indent="-341313" defTabSz="449263" eaLnBrk="1" hangingPunct="1">
              <a:spcBef>
                <a:spcPts val="8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600" dirty="0"/>
              <a:t>Build VIL </a:t>
            </a:r>
            <a:r>
              <a:rPr lang="en-GB" altLang="en-US" sz="2200" dirty="0"/>
              <a:t>CRHF </a:t>
            </a:r>
            <a:r>
              <a:rPr lang="en-GB" altLang="en-US" sz="2600" i="1" dirty="0"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600" i="1" baseline="30000" dirty="0">
                <a:latin typeface="Times New Roman" pitchFamily="18" charset="0"/>
                <a:cs typeface="Times New Roman" pitchFamily="18" charset="0"/>
              </a:rPr>
              <a:t>*</a:t>
            </a:r>
            <a:r>
              <a:rPr lang="en-GB" altLang="en-US" sz="2600" i="1" dirty="0">
                <a:latin typeface="Wingdings" pitchFamily="2" charset="2"/>
                <a:cs typeface="Times New Roman" pitchFamily="18" charset="0"/>
              </a:rPr>
              <a:t></a:t>
            </a:r>
            <a:r>
              <a:rPr lang="en-GB" altLang="en-US" sz="2600" i="1" dirty="0"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600" i="1" baseline="30000" dirty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GB" altLang="en-US" sz="2200" dirty="0"/>
              <a:t> </a:t>
            </a:r>
            <a:r>
              <a:rPr lang="en-GB" altLang="en-US" sz="2600" dirty="0"/>
              <a:t>from FIL</a:t>
            </a:r>
            <a:r>
              <a:rPr lang="en-GB" altLang="en-US" sz="2200" dirty="0"/>
              <a:t> CRHF </a:t>
            </a:r>
            <a:br>
              <a:rPr lang="en-GB" altLang="en-US" sz="2200" dirty="0"/>
            </a:br>
            <a:r>
              <a:rPr lang="en-GB" altLang="en-US" sz="2200" dirty="0"/>
              <a:t>(aka </a:t>
            </a:r>
            <a:r>
              <a:rPr lang="en-GB" altLang="en-US" sz="2200" u="sng" dirty="0"/>
              <a:t>compression function</a:t>
            </a:r>
            <a:r>
              <a:rPr lang="en-GB" altLang="en-US" sz="2200" dirty="0"/>
              <a:t>)  </a:t>
            </a:r>
            <a:r>
              <a:rPr lang="en-GB" altLang="en-US" sz="2600" i="1" dirty="0">
                <a:latin typeface="Times New Roman" pitchFamily="18" charset="0"/>
                <a:cs typeface="Times New Roman" pitchFamily="18" charset="0"/>
              </a:rPr>
              <a:t>comp:{0,1}</a:t>
            </a:r>
            <a:r>
              <a:rPr lang="en-GB" altLang="en-US" sz="2600" i="1" baseline="30000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GB" altLang="en-US" sz="2600" i="1" dirty="0">
                <a:latin typeface="Wingdings" pitchFamily="2" charset="2"/>
                <a:cs typeface="Times New Roman" pitchFamily="18" charset="0"/>
              </a:rPr>
              <a:t></a:t>
            </a:r>
            <a:r>
              <a:rPr lang="en-GB" altLang="en-US" sz="2600" i="1" dirty="0"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600" i="1" baseline="30000" dirty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GB" altLang="en-US" sz="2200" dirty="0"/>
              <a:t> </a:t>
            </a:r>
            <a:endParaRPr lang="en-GB" altLang="en-US" sz="2600" dirty="0"/>
          </a:p>
          <a:p>
            <a:pPr marL="668338" lvl="1" defTabSz="449263" eaLnBrk="1" hangingPunct="1">
              <a:spcBef>
                <a:spcPts val="7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dirty="0"/>
              <a:t>E.g.</a:t>
            </a:r>
            <a:r>
              <a:rPr lang="en-GB" altLang="en-US" i="1" dirty="0">
                <a:latin typeface="Times New Roman" pitchFamily="18" charset="0"/>
                <a:cs typeface="Times New Roman" pitchFamily="18" charset="0"/>
              </a:rPr>
              <a:t> m=2n</a:t>
            </a:r>
            <a:r>
              <a:rPr lang="en-GB" altLang="en-US" dirty="0">
                <a:latin typeface="Times New Roman" pitchFamily="18" charset="0"/>
                <a:cs typeface="Times New Roman" pitchFamily="18" charset="0"/>
              </a:rPr>
              <a:t> , i.e.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comp:{0,1}</a:t>
            </a:r>
            <a:r>
              <a:rPr lang="en-GB" altLang="en-US" sz="2200" i="1" baseline="30000" dirty="0">
                <a:latin typeface="Times New Roman" pitchFamily="18" charset="0"/>
                <a:cs typeface="Times New Roman" pitchFamily="18" charset="0"/>
              </a:rPr>
              <a:t>2n</a:t>
            </a:r>
            <a:r>
              <a:rPr lang="en-GB" altLang="en-US" sz="2200" i="1" dirty="0">
                <a:latin typeface="Wingdings" pitchFamily="2" charset="2"/>
                <a:cs typeface="Times New Roman" pitchFamily="18" charset="0"/>
              </a:rPr>
              <a:t>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200" i="1" baseline="30000" dirty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GB" altLang="en-US" sz="2000" dirty="0"/>
              <a:t> </a:t>
            </a:r>
            <a:br>
              <a:rPr lang="en-GB" altLang="en-US" sz="2000" dirty="0"/>
            </a:br>
            <a:br>
              <a:rPr lang="en-GB" altLang="en-US" sz="2000" dirty="0"/>
            </a:br>
            <a:br>
              <a:rPr lang="en-GB" altLang="en-US" sz="2000" dirty="0"/>
            </a:br>
            <a:br>
              <a:rPr lang="en-GB" altLang="en-US" sz="2000" dirty="0"/>
            </a:br>
            <a:br>
              <a:rPr lang="en-GB" altLang="en-US" sz="2000" dirty="0"/>
            </a:br>
            <a:endParaRPr lang="en-GB" altLang="en-US" dirty="0">
              <a:latin typeface="Times New Roman" pitchFamily="18" charset="0"/>
              <a:cs typeface="Times New Roman" pitchFamily="18" charset="0"/>
            </a:endParaRPr>
          </a:p>
          <a:p>
            <a:pPr marL="668338" lvl="1" defTabSz="449263" eaLnBrk="1" hangingPunct="1">
              <a:spcBef>
                <a:spcPts val="7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The Merkle-</a:t>
            </a:r>
            <a:r>
              <a:rPr lang="en-GB" altLang="en-US" sz="2400" dirty="0" err="1"/>
              <a:t>Damgard</a:t>
            </a:r>
            <a:r>
              <a:rPr lang="en-GB" altLang="en-US" sz="2400" dirty="0"/>
              <a:t> constructs a CRHF from a compression function </a:t>
            </a:r>
          </a:p>
          <a:p>
            <a:pPr marL="668338" lvl="1" defTabSz="449263" eaLnBrk="1" hangingPunct="1">
              <a:spcBef>
                <a:spcPts val="7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Requires `MD-strengthening’ extension (next slide)</a:t>
            </a:r>
          </a:p>
        </p:txBody>
      </p:sp>
      <p:sp>
        <p:nvSpPr>
          <p:cNvPr id="75783" name="AutoShape 4"/>
          <p:cNvSpPr>
            <a:spLocks noChangeArrowheads="1"/>
          </p:cNvSpPr>
          <p:nvPr/>
        </p:nvSpPr>
        <p:spPr bwMode="auto">
          <a:xfrm rot="-5400000">
            <a:off x="2563813" y="3524840"/>
            <a:ext cx="1439862" cy="1008062"/>
          </a:xfrm>
          <a:custGeom>
            <a:avLst/>
            <a:gdLst>
              <a:gd name="T0" fmla="*/ 2147483647 w 21600"/>
              <a:gd name="T1" fmla="*/ 1097802526 h 21600"/>
              <a:gd name="T2" fmla="*/ 2147483647 w 21600"/>
              <a:gd name="T3" fmla="*/ 2147483647 h 21600"/>
              <a:gd name="T4" fmla="*/ 799771148 w 21600"/>
              <a:gd name="T5" fmla="*/ 1097802526 h 21600"/>
              <a:gd name="T6" fmla="*/ 2147483647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comp</a:t>
            </a:r>
          </a:p>
        </p:txBody>
      </p:sp>
      <p:sp>
        <p:nvSpPr>
          <p:cNvPr id="75784" name="Line 5"/>
          <p:cNvSpPr>
            <a:spLocks noChangeShapeType="1"/>
          </p:cNvSpPr>
          <p:nvPr/>
        </p:nvSpPr>
        <p:spPr bwMode="auto">
          <a:xfrm>
            <a:off x="3787775" y="4047127"/>
            <a:ext cx="129540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5785" name="Line 6"/>
          <p:cNvSpPr>
            <a:spLocks noChangeShapeType="1"/>
          </p:cNvSpPr>
          <p:nvPr/>
        </p:nvSpPr>
        <p:spPr bwMode="auto">
          <a:xfrm>
            <a:off x="2351088" y="3713752"/>
            <a:ext cx="42862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5786" name="Text Box 7"/>
          <p:cNvSpPr txBox="1">
            <a:spLocks noChangeArrowheads="1"/>
          </p:cNvSpPr>
          <p:nvPr/>
        </p:nvSpPr>
        <p:spPr bwMode="auto">
          <a:xfrm>
            <a:off x="874713" y="3321640"/>
            <a:ext cx="1374392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GB" altLang="en-US" sz="2400" i="1" baseline="-25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GB" altLang="en-US" sz="2400" i="1">
                <a:solidFill>
                  <a:srgbClr val="000000"/>
                </a:solidFill>
                <a:latin typeface="Symbol" pitchFamily="18" charset="2"/>
                <a:cs typeface="Times New Roman" pitchFamily="18" charset="0"/>
              </a:rPr>
              <a:t></a:t>
            </a: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400" i="1" baseline="30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</a:p>
        </p:txBody>
      </p:sp>
      <p:sp>
        <p:nvSpPr>
          <p:cNvPr id="75787" name="Text Box 8"/>
          <p:cNvSpPr txBox="1">
            <a:spLocks noChangeArrowheads="1"/>
          </p:cNvSpPr>
          <p:nvPr/>
        </p:nvSpPr>
        <p:spPr bwMode="auto">
          <a:xfrm>
            <a:off x="4171950" y="3497852"/>
            <a:ext cx="2562218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comp(x</a:t>
            </a:r>
            <a:r>
              <a:rPr lang="en-GB" altLang="en-US" sz="2400" i="1" baseline="-25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,x</a:t>
            </a:r>
            <a:r>
              <a:rPr lang="en-GB" altLang="en-US" sz="2400" i="1" baseline="-25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GB" altLang="en-US" sz="2400" i="1">
                <a:solidFill>
                  <a:srgbClr val="000000"/>
                </a:solidFill>
                <a:latin typeface="Symbol" pitchFamily="18" charset="2"/>
                <a:cs typeface="Times New Roman" pitchFamily="18" charset="0"/>
              </a:rPr>
              <a:t></a:t>
            </a: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400" i="1" baseline="30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</a:p>
        </p:txBody>
      </p:sp>
      <p:sp>
        <p:nvSpPr>
          <p:cNvPr id="75788" name="Line 9"/>
          <p:cNvSpPr>
            <a:spLocks noChangeShapeType="1"/>
          </p:cNvSpPr>
          <p:nvPr/>
        </p:nvSpPr>
        <p:spPr bwMode="auto">
          <a:xfrm>
            <a:off x="2333625" y="4309065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5789" name="Text Box 10"/>
          <p:cNvSpPr txBox="1">
            <a:spLocks noChangeArrowheads="1"/>
          </p:cNvSpPr>
          <p:nvPr/>
        </p:nvSpPr>
        <p:spPr bwMode="auto">
          <a:xfrm>
            <a:off x="904875" y="4078877"/>
            <a:ext cx="1374392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GB" altLang="en-US" sz="2400" i="1" baseline="-25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GB" altLang="en-US" sz="2400" i="1">
                <a:solidFill>
                  <a:srgbClr val="000000"/>
                </a:solidFill>
                <a:latin typeface="Symbol" pitchFamily="18" charset="2"/>
                <a:cs typeface="Times New Roman" pitchFamily="18" charset="0"/>
              </a:rPr>
              <a:t></a:t>
            </a: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400" i="1" baseline="30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412075264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7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7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57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57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C9CF7D4-185B-4BF5-8D6F-9B5BCCF6422D}" type="slidenum">
              <a:rPr lang="he-IL" altLang="en-US"/>
              <a:pPr>
                <a:defRPr/>
              </a:pPr>
              <a:t>9</a:t>
            </a:fld>
            <a:endParaRPr lang="en-US" altLang="en-US"/>
          </a:p>
        </p:txBody>
      </p:sp>
      <p:grpSp>
        <p:nvGrpSpPr>
          <p:cNvPr id="79877" name="Group 2"/>
          <p:cNvGrpSpPr>
            <a:grpSpLocks/>
          </p:cNvGrpSpPr>
          <p:nvPr/>
        </p:nvGrpSpPr>
        <p:grpSpPr bwMode="auto">
          <a:xfrm>
            <a:off x="1073150" y="4256188"/>
            <a:ext cx="3933826" cy="602803"/>
            <a:chOff x="757" y="2643"/>
            <a:chExt cx="2478" cy="284"/>
          </a:xfrm>
        </p:grpSpPr>
        <p:sp>
          <p:nvSpPr>
            <p:cNvPr id="79902" name="Rectangle 3"/>
            <p:cNvSpPr>
              <a:spLocks noChangeArrowheads="1"/>
            </p:cNvSpPr>
            <p:nvPr/>
          </p:nvSpPr>
          <p:spPr bwMode="auto">
            <a:xfrm>
              <a:off x="1590" y="2656"/>
              <a:ext cx="724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170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…</a:t>
              </a:r>
            </a:p>
          </p:txBody>
        </p:sp>
        <p:sp>
          <p:nvSpPr>
            <p:cNvPr id="79903" name="Rectangle 4"/>
            <p:cNvSpPr>
              <a:spLocks noChangeArrowheads="1"/>
            </p:cNvSpPr>
            <p:nvPr/>
          </p:nvSpPr>
          <p:spPr bwMode="auto">
            <a:xfrm>
              <a:off x="2674" y="2643"/>
              <a:ext cx="561" cy="284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1700" i="1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bin(|x|)</a:t>
              </a:r>
            </a:p>
          </p:txBody>
        </p:sp>
        <p:sp>
          <p:nvSpPr>
            <p:cNvPr id="79904" name="Rectangle 5"/>
            <p:cNvSpPr>
              <a:spLocks noChangeArrowheads="1"/>
            </p:cNvSpPr>
            <p:nvPr/>
          </p:nvSpPr>
          <p:spPr bwMode="auto">
            <a:xfrm>
              <a:off x="2053" y="2656"/>
              <a:ext cx="621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1600" i="1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x[l]||10</a:t>
              </a:r>
              <a:r>
                <a:rPr lang="en-GB" altLang="en-US" sz="1600" i="1" baseline="3000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k</a:t>
              </a:r>
              <a:endParaRPr lang="en-GB" altLang="en-US" sz="16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79905" name="Rectangle 6"/>
            <p:cNvSpPr>
              <a:spLocks noChangeArrowheads="1"/>
            </p:cNvSpPr>
            <p:nvPr/>
          </p:nvSpPr>
          <p:spPr bwMode="auto">
            <a:xfrm>
              <a:off x="1162" y="2656"/>
              <a:ext cx="428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1700" i="1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x[2]</a:t>
              </a:r>
            </a:p>
          </p:txBody>
        </p:sp>
        <p:sp>
          <p:nvSpPr>
            <p:cNvPr id="79906" name="Rectangle 7"/>
            <p:cNvSpPr>
              <a:spLocks noChangeArrowheads="1"/>
            </p:cNvSpPr>
            <p:nvPr/>
          </p:nvSpPr>
          <p:spPr bwMode="auto">
            <a:xfrm>
              <a:off x="757" y="2656"/>
              <a:ext cx="405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1700" i="1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x[1]</a:t>
              </a:r>
            </a:p>
          </p:txBody>
        </p:sp>
        <p:sp>
          <p:nvSpPr>
            <p:cNvPr id="79907" name="Line 8"/>
            <p:cNvSpPr>
              <a:spLocks noChangeShapeType="1"/>
            </p:cNvSpPr>
            <p:nvPr/>
          </p:nvSpPr>
          <p:spPr bwMode="auto">
            <a:xfrm>
              <a:off x="757" y="2656"/>
              <a:ext cx="2420" cy="3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08" name="Line 9"/>
            <p:cNvSpPr>
              <a:spLocks noChangeShapeType="1"/>
            </p:cNvSpPr>
            <p:nvPr/>
          </p:nvSpPr>
          <p:spPr bwMode="auto">
            <a:xfrm flipV="1">
              <a:off x="757" y="2925"/>
              <a:ext cx="2418" cy="2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09" name="Line 10"/>
            <p:cNvSpPr>
              <a:spLocks noChangeShapeType="1"/>
            </p:cNvSpPr>
            <p:nvPr/>
          </p:nvSpPr>
          <p:spPr bwMode="auto">
            <a:xfrm>
              <a:off x="757" y="2656"/>
              <a:ext cx="1" cy="27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10" name="Line 11"/>
            <p:cNvSpPr>
              <a:spLocks noChangeShapeType="1"/>
            </p:cNvSpPr>
            <p:nvPr/>
          </p:nvSpPr>
          <p:spPr bwMode="auto">
            <a:xfrm>
              <a:off x="1162" y="2656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11" name="Line 12"/>
            <p:cNvSpPr>
              <a:spLocks noChangeShapeType="1"/>
            </p:cNvSpPr>
            <p:nvPr/>
          </p:nvSpPr>
          <p:spPr bwMode="auto">
            <a:xfrm>
              <a:off x="1590" y="2656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12" name="Line 13"/>
            <p:cNvSpPr>
              <a:spLocks noChangeShapeType="1"/>
            </p:cNvSpPr>
            <p:nvPr/>
          </p:nvSpPr>
          <p:spPr bwMode="auto">
            <a:xfrm>
              <a:off x="2674" y="2656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13" name="Line 14"/>
            <p:cNvSpPr>
              <a:spLocks noChangeShapeType="1"/>
            </p:cNvSpPr>
            <p:nvPr/>
          </p:nvSpPr>
          <p:spPr bwMode="auto">
            <a:xfrm flipH="1">
              <a:off x="3194" y="2659"/>
              <a:ext cx="7" cy="263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14" name="Line 15"/>
            <p:cNvSpPr>
              <a:spLocks noChangeShapeType="1"/>
            </p:cNvSpPr>
            <p:nvPr/>
          </p:nvSpPr>
          <p:spPr bwMode="auto">
            <a:xfrm>
              <a:off x="2111" y="2643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9878" name="Rectangle 16"/>
          <p:cNvSpPr>
            <a:spLocks noGrp="1" noChangeArrowheads="1"/>
          </p:cNvSpPr>
          <p:nvPr>
            <p:ph type="title"/>
          </p:nvPr>
        </p:nvSpPr>
        <p:spPr>
          <a:xfrm>
            <a:off x="533400" y="342900"/>
            <a:ext cx="7773988" cy="67929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 dirty="0"/>
              <a:t>Merkle-</a:t>
            </a:r>
            <a:r>
              <a:rPr lang="en-GB" altLang="en-US" sz="3800" dirty="0" err="1"/>
              <a:t>Damgard</a:t>
            </a:r>
            <a:r>
              <a:rPr lang="en-GB" altLang="en-US" sz="3800" dirty="0"/>
              <a:t> Length-Padding</a:t>
            </a:r>
          </a:p>
        </p:txBody>
      </p:sp>
      <p:sp>
        <p:nvSpPr>
          <p:cNvPr id="79879" name="Rectangle 17"/>
          <p:cNvSpPr>
            <a:spLocks noGrp="1" noChangeArrowheads="1"/>
          </p:cNvSpPr>
          <p:nvPr>
            <p:ph type="body" idx="1"/>
          </p:nvPr>
        </p:nvSpPr>
        <p:spPr>
          <a:xfrm>
            <a:off x="261938" y="1016000"/>
            <a:ext cx="8591550" cy="3280001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Aka </a:t>
            </a:r>
            <a:r>
              <a:rPr lang="en-GB" altLang="en-US" sz="2400" dirty="0"/>
              <a:t>Merkle - </a:t>
            </a:r>
            <a:r>
              <a:rPr lang="en-GB" altLang="en-US" sz="2400" dirty="0" err="1"/>
              <a:t>Damgard</a:t>
            </a:r>
            <a:r>
              <a:rPr lang="en-GB" altLang="en-US" sz="2400" dirty="0"/>
              <a:t> Strengthening </a:t>
            </a:r>
            <a:endParaRPr lang="en-GB" altLang="en-US" sz="2200" dirty="0"/>
          </a:p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Let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pad(x)=1||0</a:t>
            </a:r>
            <a:r>
              <a:rPr lang="en-GB" altLang="en-US" sz="2200" i="1" baseline="30000" dirty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||</a:t>
            </a:r>
            <a:r>
              <a:rPr lang="en-GB" altLang="en-US" sz="2200" dirty="0">
                <a:latin typeface="Times New Roman" pitchFamily="18" charset="0"/>
                <a:cs typeface="Times New Roman" pitchFamily="18" charset="0"/>
              </a:rPr>
              <a:t>bin</a:t>
            </a:r>
            <a:r>
              <a:rPr lang="en-GB" altLang="en-US" sz="2200" i="1" baseline="-25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(|x|) ; x’=x||pad(x)</a:t>
            </a:r>
          </a:p>
          <a:p>
            <a:pPr marL="741363" lvl="1" indent="-28416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100" dirty="0"/>
              <a:t>Where </a:t>
            </a:r>
            <a:r>
              <a:rPr lang="en-GB" altLang="en-US" sz="2100" i="1" dirty="0">
                <a:latin typeface="Times New Roman" pitchFamily="18" charset="0"/>
                <a:cs typeface="Times New Roman" pitchFamily="18" charset="0"/>
              </a:rPr>
              <a:t>bin</a:t>
            </a:r>
            <a:r>
              <a:rPr lang="en-GB" altLang="en-US" sz="2100" i="1" baseline="-25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altLang="en-US" sz="2100" i="1" dirty="0">
                <a:latin typeface="Times New Roman" pitchFamily="18" charset="0"/>
                <a:cs typeface="Times New Roman" pitchFamily="18" charset="0"/>
              </a:rPr>
              <a:t>(|x|) </a:t>
            </a:r>
            <a:r>
              <a:rPr lang="en-GB" altLang="en-US" sz="2100" dirty="0"/>
              <a:t>is the </a:t>
            </a:r>
            <a:r>
              <a:rPr lang="en-GB" altLang="en-US" sz="2100" i="1" dirty="0">
                <a:latin typeface="Times New Roman" pitchFamily="18" charset="0"/>
                <a:cs typeface="Times New Roman" pitchFamily="18" charset="0"/>
              </a:rPr>
              <a:t>L</a:t>
            </a:r>
            <a:r>
              <a:rPr lang="en-GB" altLang="en-US" sz="2100" dirty="0"/>
              <a:t>–bit binary representation of </a:t>
            </a:r>
            <a:r>
              <a:rPr lang="en-GB" altLang="en-US" sz="2100" i="1" dirty="0">
                <a:latin typeface="Times New Roman" pitchFamily="18" charset="0"/>
                <a:cs typeface="Times New Roman" pitchFamily="18" charset="0"/>
              </a:rPr>
              <a:t>|x|</a:t>
            </a:r>
            <a:endParaRPr lang="en-GB" altLang="en-US" sz="2100" dirty="0"/>
          </a:p>
          <a:p>
            <a:pPr marL="741363" lvl="1" indent="-28416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100" dirty="0"/>
              <a:t>And: </a:t>
            </a:r>
            <a:r>
              <a:rPr lang="en-GB" altLang="en-US" sz="2100" i="1" dirty="0">
                <a:latin typeface="Times New Roman" pitchFamily="18" charset="0"/>
                <a:cs typeface="Times New Roman" pitchFamily="18" charset="0"/>
              </a:rPr>
              <a:t>|x|+|pad(x)|</a:t>
            </a:r>
            <a:r>
              <a:rPr lang="en-GB" altLang="en-US" sz="2100" i="1" dirty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0 mod L</a:t>
            </a:r>
            <a:endParaRPr lang="en-GB" altLang="en-US" sz="2100" dirty="0">
              <a:sym typeface="Symbol" pitchFamily="18" charset="2"/>
            </a:endParaRPr>
          </a:p>
          <a:p>
            <a:pPr marL="668338" lvl="1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1800" dirty="0"/>
              <a:t>Simplify: assume </a:t>
            </a:r>
            <a:r>
              <a:rPr lang="en-GB" altLang="en-US" sz="1800" i="1" dirty="0">
                <a:latin typeface="Times New Roman" pitchFamily="18" charset="0"/>
                <a:cs typeface="Times New Roman" pitchFamily="18" charset="0"/>
              </a:rPr>
              <a:t>|x|</a:t>
            </a:r>
            <a:r>
              <a:rPr lang="en-GB" altLang="en-US" sz="1800" i="1" dirty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0 mod L, |pad(x)|=L</a:t>
            </a:r>
            <a:endParaRPr lang="en-GB" altLang="en-US" sz="1800" dirty="0"/>
          </a:p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Let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y</a:t>
            </a:r>
            <a:r>
              <a:rPr lang="en-GB" altLang="en-US" sz="2200" i="1" baseline="-25000" dirty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=IV</a:t>
            </a:r>
            <a:r>
              <a:rPr lang="en-GB" altLang="en-US" sz="2200" dirty="0"/>
              <a:t> be some fixed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L</a:t>
            </a:r>
            <a:r>
              <a:rPr lang="en-GB" altLang="en-US" sz="2200" i="1" dirty="0"/>
              <a:t> </a:t>
            </a:r>
            <a:r>
              <a:rPr lang="en-GB" altLang="en-US" sz="2200" dirty="0"/>
              <a:t>bits (IV=Initialization Value)</a:t>
            </a:r>
          </a:p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For </a:t>
            </a:r>
            <a:r>
              <a:rPr lang="en-GB" altLang="en-US" sz="2200" i="1" dirty="0" err="1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=1,..|x’|/L </a:t>
            </a:r>
            <a:r>
              <a:rPr lang="en-GB" altLang="en-US" sz="2200" dirty="0"/>
              <a:t>let </a:t>
            </a:r>
            <a:r>
              <a:rPr lang="en-GB" altLang="en-US" sz="2200" i="1" dirty="0" err="1">
                <a:latin typeface="Times New Roman" pitchFamily="18" charset="0"/>
                <a:cs typeface="Times New Roman" pitchFamily="18" charset="0"/>
              </a:rPr>
              <a:t>y</a:t>
            </a:r>
            <a:r>
              <a:rPr lang="en-GB" altLang="en-US" sz="2200" i="1" baseline="-25000" dirty="0" err="1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=h(x’[</a:t>
            </a:r>
            <a:r>
              <a:rPr lang="en-GB" altLang="en-US" sz="2200" i="1" dirty="0" err="1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] || y</a:t>
            </a:r>
            <a:r>
              <a:rPr lang="en-GB" altLang="en-US" sz="2200" i="1" baseline="-25000" dirty="0">
                <a:latin typeface="Times New Roman" pitchFamily="18" charset="0"/>
                <a:cs typeface="Times New Roman" pitchFamily="18" charset="0"/>
              </a:rPr>
              <a:t>i-1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Output </a:t>
            </a:r>
            <a:r>
              <a:rPr lang="en-GB" altLang="en-US" sz="2000" i="1" dirty="0" err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GB" altLang="en-US" sz="2000" i="1" baseline="30000" dirty="0" err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MD</a:t>
            </a:r>
            <a:r>
              <a:rPr lang="en-GB" altLang="en-US" sz="20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(x)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=y</a:t>
            </a:r>
            <a:r>
              <a:rPr lang="en-GB" altLang="en-US" sz="2200" i="1" baseline="-25000" dirty="0">
                <a:latin typeface="Times New Roman" pitchFamily="18" charset="0"/>
                <a:cs typeface="Times New Roman" pitchFamily="18" charset="0"/>
              </a:rPr>
              <a:t>l+1</a:t>
            </a:r>
          </a:p>
        </p:txBody>
      </p:sp>
      <p:sp>
        <p:nvSpPr>
          <p:cNvPr id="79880" name="AutoShape 18"/>
          <p:cNvSpPr>
            <a:spLocks noChangeArrowheads="1"/>
          </p:cNvSpPr>
          <p:nvPr/>
        </p:nvSpPr>
        <p:spPr bwMode="auto">
          <a:xfrm rot="-5400000">
            <a:off x="1359694" y="5575219"/>
            <a:ext cx="798512" cy="222250"/>
          </a:xfrm>
          <a:custGeom>
            <a:avLst/>
            <a:gdLst>
              <a:gd name="T0" fmla="*/ 954871407 w 21600"/>
              <a:gd name="T1" fmla="*/ 11764886 h 21600"/>
              <a:gd name="T2" fmla="*/ 545640809 w 21600"/>
              <a:gd name="T3" fmla="*/ 23529772 h 21600"/>
              <a:gd name="T4" fmla="*/ 136410212 w 21600"/>
              <a:gd name="T5" fmla="*/ 11764886 h 21600"/>
              <a:gd name="T6" fmla="*/ 545640809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</a:t>
            </a:r>
          </a:p>
        </p:txBody>
      </p:sp>
      <p:sp>
        <p:nvSpPr>
          <p:cNvPr id="79881" name="Line 19"/>
          <p:cNvSpPr>
            <a:spLocks noChangeShapeType="1"/>
          </p:cNvSpPr>
          <p:nvPr/>
        </p:nvSpPr>
        <p:spPr bwMode="auto">
          <a:xfrm>
            <a:off x="1870075" y="5669675"/>
            <a:ext cx="246063" cy="95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2" name="Line 20"/>
          <p:cNvSpPr>
            <a:spLocks noChangeShapeType="1"/>
          </p:cNvSpPr>
          <p:nvPr/>
        </p:nvSpPr>
        <p:spPr bwMode="auto">
          <a:xfrm>
            <a:off x="1219200" y="5682375"/>
            <a:ext cx="42862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3" name="Line 21"/>
          <p:cNvSpPr>
            <a:spLocks noChangeShapeType="1"/>
          </p:cNvSpPr>
          <p:nvPr/>
        </p:nvSpPr>
        <p:spPr bwMode="auto">
          <a:xfrm flipV="1">
            <a:off x="1458913" y="4882275"/>
            <a:ext cx="1587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4" name="Text Box 22"/>
          <p:cNvSpPr txBox="1">
            <a:spLocks noChangeArrowheads="1"/>
          </p:cNvSpPr>
          <p:nvPr/>
        </p:nvSpPr>
        <p:spPr bwMode="auto">
          <a:xfrm>
            <a:off x="747713" y="5441075"/>
            <a:ext cx="468312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IV</a:t>
            </a:r>
          </a:p>
        </p:txBody>
      </p:sp>
      <p:sp>
        <p:nvSpPr>
          <p:cNvPr id="79885" name="Line 23"/>
          <p:cNvSpPr>
            <a:spLocks noChangeShapeType="1"/>
          </p:cNvSpPr>
          <p:nvPr/>
        </p:nvSpPr>
        <p:spPr bwMode="auto">
          <a:xfrm>
            <a:off x="1458913" y="5426788"/>
            <a:ext cx="188912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6" name="AutoShape 24"/>
          <p:cNvSpPr>
            <a:spLocks noChangeArrowheads="1"/>
          </p:cNvSpPr>
          <p:nvPr/>
        </p:nvSpPr>
        <p:spPr bwMode="auto">
          <a:xfrm rot="-5400000">
            <a:off x="1828007" y="5572044"/>
            <a:ext cx="798512" cy="222250"/>
          </a:xfrm>
          <a:custGeom>
            <a:avLst/>
            <a:gdLst>
              <a:gd name="T0" fmla="*/ 954871407 w 21600"/>
              <a:gd name="T1" fmla="*/ 11764886 h 21600"/>
              <a:gd name="T2" fmla="*/ 545640809 w 21600"/>
              <a:gd name="T3" fmla="*/ 23529772 h 21600"/>
              <a:gd name="T4" fmla="*/ 136410212 w 21600"/>
              <a:gd name="T5" fmla="*/ 11764886 h 21600"/>
              <a:gd name="T6" fmla="*/ 545640809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</a:t>
            </a:r>
          </a:p>
        </p:txBody>
      </p:sp>
      <p:sp>
        <p:nvSpPr>
          <p:cNvPr id="79887" name="Line 25"/>
          <p:cNvSpPr>
            <a:spLocks noChangeShapeType="1"/>
          </p:cNvSpPr>
          <p:nvPr/>
        </p:nvSpPr>
        <p:spPr bwMode="auto">
          <a:xfrm>
            <a:off x="2338388" y="5672850"/>
            <a:ext cx="2317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8" name="Line 26"/>
          <p:cNvSpPr>
            <a:spLocks noChangeShapeType="1"/>
          </p:cNvSpPr>
          <p:nvPr/>
        </p:nvSpPr>
        <p:spPr bwMode="auto">
          <a:xfrm flipV="1">
            <a:off x="1927225" y="4879100"/>
            <a:ext cx="1588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9" name="Line 27"/>
          <p:cNvSpPr>
            <a:spLocks noChangeShapeType="1"/>
          </p:cNvSpPr>
          <p:nvPr/>
        </p:nvSpPr>
        <p:spPr bwMode="auto">
          <a:xfrm>
            <a:off x="1927225" y="5423613"/>
            <a:ext cx="188913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0" name="AutoShape 28"/>
          <p:cNvSpPr>
            <a:spLocks noChangeArrowheads="1"/>
          </p:cNvSpPr>
          <p:nvPr/>
        </p:nvSpPr>
        <p:spPr bwMode="auto">
          <a:xfrm rot="-5400000">
            <a:off x="3734594" y="5565694"/>
            <a:ext cx="798512" cy="222250"/>
          </a:xfrm>
          <a:custGeom>
            <a:avLst/>
            <a:gdLst>
              <a:gd name="T0" fmla="*/ 954871407 w 21600"/>
              <a:gd name="T1" fmla="*/ 11764886 h 21600"/>
              <a:gd name="T2" fmla="*/ 545640809 w 21600"/>
              <a:gd name="T3" fmla="*/ 23529772 h 21600"/>
              <a:gd name="T4" fmla="*/ 136410212 w 21600"/>
              <a:gd name="T5" fmla="*/ 11764886 h 21600"/>
              <a:gd name="T6" fmla="*/ 545640809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</a:t>
            </a:r>
          </a:p>
        </p:txBody>
      </p:sp>
      <p:sp>
        <p:nvSpPr>
          <p:cNvPr id="79891" name="Line 29"/>
          <p:cNvSpPr>
            <a:spLocks noChangeShapeType="1"/>
          </p:cNvSpPr>
          <p:nvPr/>
        </p:nvSpPr>
        <p:spPr bwMode="auto">
          <a:xfrm flipV="1">
            <a:off x="3833813" y="4872750"/>
            <a:ext cx="1587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2" name="Line 30"/>
          <p:cNvSpPr>
            <a:spLocks noChangeShapeType="1"/>
          </p:cNvSpPr>
          <p:nvPr/>
        </p:nvSpPr>
        <p:spPr bwMode="auto">
          <a:xfrm>
            <a:off x="3833813" y="5417263"/>
            <a:ext cx="188912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3" name="AutoShape 31"/>
          <p:cNvSpPr>
            <a:spLocks noChangeArrowheads="1"/>
          </p:cNvSpPr>
          <p:nvPr/>
        </p:nvSpPr>
        <p:spPr bwMode="auto">
          <a:xfrm rot="-5400000">
            <a:off x="4210844" y="5562519"/>
            <a:ext cx="798512" cy="222250"/>
          </a:xfrm>
          <a:custGeom>
            <a:avLst/>
            <a:gdLst>
              <a:gd name="T0" fmla="*/ 954871407 w 21600"/>
              <a:gd name="T1" fmla="*/ 11764886 h 21600"/>
              <a:gd name="T2" fmla="*/ 545640809 w 21600"/>
              <a:gd name="T3" fmla="*/ 23529772 h 21600"/>
              <a:gd name="T4" fmla="*/ 136410212 w 21600"/>
              <a:gd name="T5" fmla="*/ 11764886 h 21600"/>
              <a:gd name="T6" fmla="*/ 545640809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</a:t>
            </a:r>
          </a:p>
        </p:txBody>
      </p:sp>
      <p:sp>
        <p:nvSpPr>
          <p:cNvPr id="79894" name="Line 32"/>
          <p:cNvSpPr>
            <a:spLocks noChangeShapeType="1"/>
          </p:cNvSpPr>
          <p:nvPr/>
        </p:nvSpPr>
        <p:spPr bwMode="auto">
          <a:xfrm>
            <a:off x="4721225" y="5685550"/>
            <a:ext cx="2317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5" name="Line 33"/>
          <p:cNvSpPr>
            <a:spLocks noChangeShapeType="1"/>
          </p:cNvSpPr>
          <p:nvPr/>
        </p:nvSpPr>
        <p:spPr bwMode="auto">
          <a:xfrm flipV="1">
            <a:off x="4310063" y="4869575"/>
            <a:ext cx="1587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6" name="Line 34"/>
          <p:cNvSpPr>
            <a:spLocks noChangeShapeType="1"/>
          </p:cNvSpPr>
          <p:nvPr/>
        </p:nvSpPr>
        <p:spPr bwMode="auto">
          <a:xfrm>
            <a:off x="4310063" y="5414088"/>
            <a:ext cx="188912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7" name="Line 35"/>
          <p:cNvSpPr>
            <a:spLocks noChangeShapeType="1"/>
          </p:cNvSpPr>
          <p:nvPr/>
        </p:nvSpPr>
        <p:spPr bwMode="auto">
          <a:xfrm flipV="1">
            <a:off x="4249738" y="5677613"/>
            <a:ext cx="249237" cy="95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8" name="Line 36"/>
          <p:cNvSpPr>
            <a:spLocks noChangeShapeType="1"/>
          </p:cNvSpPr>
          <p:nvPr/>
        </p:nvSpPr>
        <p:spPr bwMode="auto">
          <a:xfrm>
            <a:off x="3673475" y="5679200"/>
            <a:ext cx="34925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9" name="Text Box 37"/>
          <p:cNvSpPr txBox="1">
            <a:spLocks noChangeArrowheads="1"/>
          </p:cNvSpPr>
          <p:nvPr/>
        </p:nvSpPr>
        <p:spPr bwMode="auto">
          <a:xfrm>
            <a:off x="5006975" y="5456950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he-IL" altLang="en-US" sz="1800"/>
          </a:p>
        </p:txBody>
      </p:sp>
      <p:sp>
        <p:nvSpPr>
          <p:cNvPr id="79900" name="Text Box 38"/>
          <p:cNvSpPr txBox="1">
            <a:spLocks noChangeArrowheads="1"/>
          </p:cNvSpPr>
          <p:nvPr/>
        </p:nvSpPr>
        <p:spPr bwMode="auto">
          <a:xfrm>
            <a:off x="4914900" y="5441075"/>
            <a:ext cx="3030295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 dirty="0" err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GB" altLang="en-US" sz="2400" i="1" baseline="30000" dirty="0" err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MD</a:t>
            </a: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(x)=y</a:t>
            </a:r>
            <a:r>
              <a:rPr lang="en-GB" altLang="en-US" sz="2400" i="1" baseline="-250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l+1</a:t>
            </a: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=h(|x| || </a:t>
            </a:r>
            <a:r>
              <a:rPr lang="en-GB" altLang="en-US" sz="2400" i="1" dirty="0" err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y</a:t>
            </a:r>
            <a:r>
              <a:rPr lang="en-GB" altLang="en-US" sz="2400" i="1" baseline="-25000" dirty="0" err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l</a:t>
            </a: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)</a:t>
            </a:r>
          </a:p>
        </p:txBody>
      </p:sp>
      <p:sp>
        <p:nvSpPr>
          <p:cNvPr id="1378343" name="Text Box 39"/>
          <p:cNvSpPr txBox="1">
            <a:spLocks noChangeArrowheads="1"/>
          </p:cNvSpPr>
          <p:nvPr/>
        </p:nvSpPr>
        <p:spPr bwMode="auto">
          <a:xfrm>
            <a:off x="5840188" y="3758675"/>
            <a:ext cx="2719687" cy="11194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600"/>
              </a:spcBef>
              <a:buClr>
                <a:srgbClr val="FF00FF"/>
              </a:buClr>
              <a:buSzPct val="100000"/>
              <a:buFont typeface="Tahoma" pitchFamily="34" charset="0"/>
              <a:buNone/>
            </a:pPr>
            <a:r>
              <a:rPr lang="en-GB" altLang="en-US" sz="1800" dirty="0">
                <a:solidFill>
                  <a:srgbClr val="FF00FF"/>
                </a:solidFill>
                <a:latin typeface="Tahoma" pitchFamily="34" charset="0"/>
                <a:cs typeface="Times New Roman" pitchFamily="18" charset="0"/>
              </a:rPr>
              <a:t>This is just a high level idea, care needed to avoid collisions</a:t>
            </a:r>
            <a:endParaRPr lang="en-GB" altLang="en-US" sz="1800" dirty="0">
              <a:solidFill>
                <a:srgbClr val="FF00FF"/>
              </a:solidFill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spcBef>
                <a:spcPct val="0"/>
              </a:spcBef>
              <a:buClr>
                <a:srgbClr val="FF00FF"/>
              </a:buClr>
              <a:buSzPct val="100000"/>
              <a:buFont typeface="Times New Roman" pitchFamily="18" charset="0"/>
              <a:buNone/>
            </a:pPr>
            <a:endParaRPr lang="en-GB" altLang="en-US" sz="1800" dirty="0">
              <a:solidFill>
                <a:srgbClr val="FF00FF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65262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8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378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29122</TotalTime>
  <Words>1476</Words>
  <Application>Microsoft Macintosh PowerPoint</Application>
  <PresentationFormat>On-screen Show (4:3)</PresentationFormat>
  <Paragraphs>266</Paragraphs>
  <Slides>23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Arial</vt:lpstr>
      <vt:lpstr>Cambria Math</vt:lpstr>
      <vt:lpstr>Garamond</vt:lpstr>
      <vt:lpstr>Symbol</vt:lpstr>
      <vt:lpstr>Tahoma</vt:lpstr>
      <vt:lpstr>Times</vt:lpstr>
      <vt:lpstr>Times New Roman</vt:lpstr>
      <vt:lpstr>Wingdings</vt:lpstr>
      <vt:lpstr>Edge</vt:lpstr>
      <vt:lpstr>CSE 3400 - Introduction to Computer &amp; Network Security  (aka: Introduction to Cybersecurity)  Lecture 7 Hash Functions – Part II </vt:lpstr>
      <vt:lpstr>Outline</vt:lpstr>
      <vt:lpstr>Hash based MAC</vt:lpstr>
      <vt:lpstr>Hash-based MAC: HMAC</vt:lpstr>
      <vt:lpstr>Digest Schemes</vt:lpstr>
      <vt:lpstr>Digest Functions </vt:lpstr>
      <vt:lpstr> The Merkle-Damgard Digest Function</vt:lpstr>
      <vt:lpstr>VIL CRHF from FIL CRHF </vt:lpstr>
      <vt:lpstr>Merkle-Damgard Length-Padding</vt:lpstr>
      <vt:lpstr>The Digest-Chain Extend Function</vt:lpstr>
      <vt:lpstr> The Merkle-Damgard Extend Function</vt:lpstr>
      <vt:lpstr>Merkle Digest Schemes</vt:lpstr>
      <vt:lpstr>Merkle digest scheme: definition</vt:lpstr>
      <vt:lpstr>Merkle digest: correctness and security</vt:lpstr>
      <vt:lpstr>Proof of Consistency (PoC)</vt:lpstr>
      <vt:lpstr>Two-layered Merkle tree</vt:lpstr>
      <vt:lpstr>Two-layered Merkle tree</vt:lpstr>
      <vt:lpstr>To verify inclusion of m_2…</vt:lpstr>
      <vt:lpstr>The Merkle Tree Construction</vt:lpstr>
      <vt:lpstr>Merkle Tree: Proof of Inclusion (PoI)</vt:lpstr>
      <vt:lpstr>Blockchains</vt:lpstr>
      <vt:lpstr>Covered Material From the Textbook</vt:lpstr>
      <vt:lpstr>PowerPoint Presentation</vt:lpstr>
    </vt:vector>
  </TitlesOfParts>
  <Company>CS dept, Bar Ilan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 Hashing</dc:title>
  <dc:creator>Amir Herzberg</dc:creator>
  <cp:lastModifiedBy>Almashaqbeh, Ghada</cp:lastModifiedBy>
  <cp:revision>48</cp:revision>
  <cp:lastPrinted>1601-01-01T00:00:00Z</cp:lastPrinted>
  <dcterms:created xsi:type="dcterms:W3CDTF">2003-03-23T06:19:47Z</dcterms:created>
  <dcterms:modified xsi:type="dcterms:W3CDTF">2024-10-15T12:54:09Z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